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773" r:id="rId2"/>
  </p:sldMasterIdLst>
  <p:notesMasterIdLst>
    <p:notesMasterId r:id="rId40"/>
  </p:notesMasterIdLst>
  <p:handoutMasterIdLst>
    <p:handoutMasterId r:id="rId41"/>
  </p:handoutMasterIdLst>
  <p:sldIdLst>
    <p:sldId id="360" r:id="rId3"/>
    <p:sldId id="568" r:id="rId4"/>
    <p:sldId id="256" r:id="rId5"/>
    <p:sldId id="569" r:id="rId6"/>
    <p:sldId id="570" r:id="rId7"/>
    <p:sldId id="571" r:id="rId8"/>
    <p:sldId id="596" r:id="rId9"/>
    <p:sldId id="597" r:id="rId10"/>
    <p:sldId id="572" r:id="rId11"/>
    <p:sldId id="575" r:id="rId12"/>
    <p:sldId id="599" r:id="rId13"/>
    <p:sldId id="431" r:id="rId14"/>
    <p:sldId id="573" r:id="rId15"/>
    <p:sldId id="574" r:id="rId16"/>
    <p:sldId id="437" r:id="rId17"/>
    <p:sldId id="439" r:id="rId18"/>
    <p:sldId id="440" r:id="rId19"/>
    <p:sldId id="576" r:id="rId20"/>
    <p:sldId id="577" r:id="rId21"/>
    <p:sldId id="578" r:id="rId22"/>
    <p:sldId id="579" r:id="rId23"/>
    <p:sldId id="580" r:id="rId24"/>
    <p:sldId id="581" r:id="rId25"/>
    <p:sldId id="583" r:id="rId26"/>
    <p:sldId id="584" r:id="rId27"/>
    <p:sldId id="585" r:id="rId28"/>
    <p:sldId id="587" r:id="rId29"/>
    <p:sldId id="588" r:id="rId30"/>
    <p:sldId id="589" r:id="rId31"/>
    <p:sldId id="590" r:id="rId32"/>
    <p:sldId id="591" r:id="rId33"/>
    <p:sldId id="459" r:id="rId34"/>
    <p:sldId id="460" r:id="rId35"/>
    <p:sldId id="592" r:id="rId36"/>
    <p:sldId id="593" r:id="rId37"/>
    <p:sldId id="594" r:id="rId38"/>
    <p:sldId id="598" r:id="rId3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33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63" autoAdjust="0"/>
    <p:restoredTop sz="94240" autoAdjust="0"/>
  </p:normalViewPr>
  <p:slideViewPr>
    <p:cSldViewPr>
      <p:cViewPr varScale="1">
        <p:scale>
          <a:sx n="101" d="100"/>
          <a:sy n="101" d="100"/>
        </p:scale>
        <p:origin x="65" y="94"/>
      </p:cViewPr>
      <p:guideLst>
        <p:guide orient="horz" pos="4110"/>
        <p:guide pos="302"/>
        <p:guide pos="7333"/>
        <p:guide orient="horz" pos="618"/>
        <p:guide pos="3840"/>
        <p:guide orient="horz" pos="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125"/>
    </p:cViewPr>
  </p:sorterViewPr>
  <p:notesViewPr>
    <p:cSldViewPr>
      <p:cViewPr varScale="1">
        <p:scale>
          <a:sx n="99" d="100"/>
          <a:sy n="99" d="100"/>
        </p:scale>
        <p:origin x="-362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623712D1-D697-4F6F-84A6-5451F1961F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411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03:04:03.3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464 286 24575,'-52'1'0,"15"-1"0,-59-3 0,90 2 0,1 0 0,-1 0 0,0-1 0,1 1 0,-1 0 0,1-1 0,-1-1 0,1 1 0,-7-5 0,9 5 0,0 0 0,1 0 0,-1 0 0,1 0 0,0-1 0,-1 0 0,0 2 0,2-2 0,-1 0 0,0 0 0,1 0 0,-1 0 0,1 0 0,0 0 0,0 0 0,0-5 0,-2-3 0,-2-2 0,-4-12 0,-4-13 0,12 37 0,1 0 0,0 0 0,0 0 0,0 0 0,0 0 0,0 1 0,0-1 0,0 0 0,0 0 0,0 0 0,0 0 0,1 0 0,-1 1 0,0-1 0,1 0 0,-1 0 0,0 0 0,2 0 0,-2 1 0,2-2 0,-1 1 0,1 0 0,-1 0 0,1-1 0,-1 1 0,1 0 0,-1 1 0,1-1 0,-1 1 0,1-1 0,3 0 0,3-1 0,0 0 0,1 1 0,15-1 0,-23 2 0,205 0 0,-92 1 0,414-1 0,-524 0 0,-1 1 0,1-1 0,1 1 0,-1-1 0,0 1 0,-1 0 0,1 0 0,1 1 0,-2-1 0,1 0 0,-1 1 0,1 0 0,4 3 0,-4-3 0,0 2 0,0 0 0,-1-1 0,2 1 0,-2 0 0,0-1 0,0 2 0,0-1 0,3 5 0,8 16 0,-6-12 0,8 21 0,0-1 0,-11-22 0,1 0 0,5 20 0,-10-28 0,0 1 0,-1-1 0,1 1 0,-1-1 0,0 0 0,0 1 0,-1 0 0,1-1 0,-1 1 0,1-1 0,-1 0 0,0 1 0,-3 4 0,2-5 0,0-1 0,0 0 0,0 0 0,-1 0 0,1 1 0,0-1 0,-1 0 0,1-1 0,-1 1 0,1-1 0,-1 1 0,-1-1 0,2 1 0,-1-1 0,0-1 0,0 1 0,-3 1 0,-7 0 0,1 1 0,0-2 0,-15 1 0,-180-2 0,98 0 0,89 0 0,0 2 0,0 1 0,-24 6 0,-3 0 0,9-3 0,-1-1 0,-55 1 0,-137-7 0,218 2 0,-1 0 0,2 0 0,-2 1 0,-13 6 0,11-5 0,0 0 0,-21 2 0,28-4 0,-35 1 0,40-2 0,0 0 0,1-1 0,0 1 0,0-1 0,-1 1 0,1-1 0,0 0 0,-1 1 0,1-2 0,-4-1 0,6 2 0,-1-1 0,1 1 0,0 0 0,0 0 0,-2 0 0,2-1 0,0 1 0,0-1 0,0 0 0,1 1 0,-1 0 0,0-1 0,1 0 0,-1 1 0,1-1 0,-1 0 0,1-1 0,-1-5 0,1-1 0,0-10 0,1 11 0,-2 2 0,2 1 0,-1-1 0,1 2 0,0-2 0,0 1 0,1 0 0,0-1 0,1 1 0,-1 0 0,0 0 0,1 0 0,0 0 0,0 1 0,1-1 0,5-4 0,8-6 0,-13 12 0,-1-1 0,0 2 0,0-1 0,0-1 0,1 0 0,-1 2 0,-1-2 0,0 0 0,1 1 0,-2-2 0,1 2 0,2-9 0,-1-4 0,-2 0 0,0-1 0,-3-18 0,-1 17 0,3 0 0,3-20 0,-3 36 0,0 1 0,1-1 0,-1 1 0,1 0 0,-1 0 0,1-1 0,-1 1 0,1-1 0,0 1 0,0 0 0,0-1 0,0 2 0,0-1 0,0 0 0,2-2 0,-1 1 0,1 1 0,0-1 0,0 2 0,-1-2 0,1 1 0,0 0 0,-1 0 0,4 0 0,6-1 0,0 1 0,-1 0 0,19 0 0,-26 2 0,172 2 0,-161-1 0,0-1 0,-1 2 0,0-1 0,1 1 0,17 7 0,11 2 0,9 0 0,65 18 0,-14 11 0,-86-33 0,29 12 0,44 19 0,-83-38 0,0 3 0,0-1 0,-1 0 0,1 1 0,-1 0 0,0-1 0,-1 2 0,2 0 0,-2-1 0,8 10 0,-11-11 0,0-2 0,0 2 0,-1 0 0,1 0 0,-1-1 0,0 1 0,0 0 0,0 0 0,-1-1 0,1 1 0,0 0 0,-1-1 0,0 1 0,0 0 0,0 0 0,0-1 0,-1 2 0,1-1 0,-1 0 0,1-1 0,-1 1 0,0 0 0,0-1 0,-1 1 0,1-1 0,-1 1 0,-1 2 0,0-1 0,-2 0 0,2-1 0,-1 1 0,1-1 0,-1 0 0,-1 0 0,1 0 0,-1-1 0,1 1 0,-1 0 0,0-1 0,-5 1 0,9-3 0,1 1 0,-1-1 0,0 0 0,0 0 0,0 0 0,1 0 0,-2 0 0,1 0 0,0 0 0,0 0 0,1 0 0,-2 0 0,1 0 0,1 0 0,0 0 0,0-1 0,0 1 0,-1 0 0,1 0 0,0 0 0,0 0 0,0 0 0,0-1 0,-1 1 0,1 0 0,0 0 0,0 0 0,0 0 0,0 0 0,0 0 0,0 0 0,-1-1 0,1 1 0,0 0 0,0 0 0,0 0 0,0-1 0,0 1 0,0-1 0,0-1 0,1 0 0,-1 1 0,1-1 0,-1 1 0,1-1 0,0 0 0,0 0 0,0 0 0,1 0 0,11-16 0,1 2 0,30-30 0,40-25 0,-77 65 0,27-22 0,27-22 0,91-58 0,-146 103 0,1 1 0,0 1 0,-1 0 0,1 0 0,12-3 0,-18 5 0,1 1 0,0-1 0,-1 1 0,1 0 0,0 0 0,-1 0 0,1 0 0,0 0 0,-1 0 0,2 0 0,-1 0 0,-1 1 0,1-1 0,0 0 0,-1 1 0,1 0 0,-1-1 0,1 1 0,-1 0 0,1-1 0,-1 1 0,2 0 0,-2 0 0,0 0 0,0 0 0,1 0 0,-1 1 0,0-1 0,1 1 0,0 1-105,0 1 0,0-1 0,-1 0 0,1 0 0,-1 1 0,1-1 0,-1 0 0,0 1 0,-1-1 0,1 1 0,-1 0 0,0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03:04:57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单击以编辑母版文本样式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336E3702-32CA-4DEB-857F-3CEFE2202A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8505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80960" y="1500174"/>
            <a:ext cx="112395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68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80960" y="1500174"/>
            <a:ext cx="112395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8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35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981076"/>
            <a:ext cx="10407651" cy="5114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15" name="标题 10"/>
          <p:cNvSpPr txBox="1">
            <a:spLocks/>
          </p:cNvSpPr>
          <p:nvPr userDrawn="1"/>
        </p:nvSpPr>
        <p:spPr>
          <a:xfrm>
            <a:off x="285710" y="1571612"/>
            <a:ext cx="11620581" cy="5143536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j-cs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85710" y="1500175"/>
            <a:ext cx="11620581" cy="5214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幼圆" pitchFamily="49" charset="-122"/>
                <a:ea typeface="幼圆" pitchFamily="49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8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0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85710" y="1500175"/>
            <a:ext cx="11620581" cy="5214974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latin typeface="华文新魏" pitchFamily="2" charset="-122"/>
                <a:ea typeface="华文新魏" pitchFamily="2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39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85710" y="1500175"/>
            <a:ext cx="11620581" cy="5214974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latin typeface="华文新魏" pitchFamily="2" charset="-122"/>
                <a:ea typeface="华文新魏" pitchFamily="2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8" name="标题 10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90155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984"/>
            <a:ext cx="12192000" cy="5715016"/>
          </a:xfrm>
          <a:prstGeom prst="rect">
            <a:avLst/>
          </a:prstGeom>
        </p:spPr>
      </p:pic>
      <p:pic>
        <p:nvPicPr>
          <p:cNvPr id="13" name="图片 12" descr="图片包含 动物, 鱼&#10;&#10;已生成极高可信度的说明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11429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8" r:id="rId2"/>
    <p:sldLayoutId id="2147483759" r:id="rId3"/>
    <p:sldLayoutId id="2147483764" r:id="rId4"/>
    <p:sldLayoutId id="2147483765" r:id="rId5"/>
    <p:sldLayoutId id="2147483767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0"/>
        </a:buBlip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984"/>
            <a:ext cx="12192000" cy="5715016"/>
          </a:xfrm>
          <a:prstGeom prst="rect">
            <a:avLst/>
          </a:prstGeom>
        </p:spPr>
      </p:pic>
      <p:pic>
        <p:nvPicPr>
          <p:cNvPr id="7" name="图片 6" descr="图片包含 动物, 鱼&#10;&#10;已生成极高可信度的说明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11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2"/>
        </a:buClr>
        <a:buSzPct val="50000"/>
        <a:buFont typeface="Wingdings 2"/>
        <a:buChar char="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3"/>
        </a:buClr>
        <a:buSzPct val="60000"/>
        <a:buFont typeface="Wingdings 2"/>
        <a:buChar char="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45000"/>
        <a:buFont typeface="Wingdings 2"/>
        <a:buChar char="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9.w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12" Type="http://schemas.openxmlformats.org/officeDocument/2006/relationships/image" Target="../media/image30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27.bin"/><Relationship Id="rId3" Type="http://schemas.openxmlformats.org/officeDocument/2006/relationships/image" Target="../media/image31.wmf"/><Relationship Id="rId7" Type="http://schemas.openxmlformats.org/officeDocument/2006/relationships/image" Target="../media/image33.wmf"/><Relationship Id="rId12" Type="http://schemas.openxmlformats.org/officeDocument/2006/relationships/image" Target="../media/image37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5.bin"/><Relationship Id="rId11" Type="http://schemas.openxmlformats.org/officeDocument/2006/relationships/oleObject" Target="../embeddings/oleObject26.bin"/><Relationship Id="rId5" Type="http://schemas.openxmlformats.org/officeDocument/2006/relationships/image" Target="../media/image32.wmf"/><Relationship Id="rId10" Type="http://schemas.openxmlformats.org/officeDocument/2006/relationships/image" Target="../media/image36.e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5.emf"/><Relationship Id="rId14" Type="http://schemas.openxmlformats.org/officeDocument/2006/relationships/image" Target="../media/image38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42.emf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12" Type="http://schemas.openxmlformats.org/officeDocument/2006/relationships/image" Target="../media/image3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40.wmf"/><Relationship Id="rId10" Type="http://schemas.openxmlformats.org/officeDocument/2006/relationships/image" Target="../media/image37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48.wmf"/><Relationship Id="rId3" Type="http://schemas.openxmlformats.org/officeDocument/2006/relationships/image" Target="../media/image44.wmf"/><Relationship Id="rId7" Type="http://schemas.openxmlformats.org/officeDocument/2006/relationships/oleObject" Target="../embeddings/oleObject35.bin"/><Relationship Id="rId12" Type="http://schemas.openxmlformats.org/officeDocument/2006/relationships/oleObject" Target="../embeddings/oleObject37.bin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emf"/><Relationship Id="rId11" Type="http://schemas.openxmlformats.org/officeDocument/2006/relationships/image" Target="../media/image22.emf"/><Relationship Id="rId5" Type="http://schemas.openxmlformats.org/officeDocument/2006/relationships/image" Target="../media/image45.wmf"/><Relationship Id="rId15" Type="http://schemas.openxmlformats.org/officeDocument/2006/relationships/image" Target="../media/image49.wmf"/><Relationship Id="rId10" Type="http://schemas.openxmlformats.org/officeDocument/2006/relationships/image" Target="../media/image47.emf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6.bin"/><Relationship Id="rId14" Type="http://schemas.openxmlformats.org/officeDocument/2006/relationships/oleObject" Target="../embeddings/oleObject3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oleObject" Target="../embeddings/oleObject46.bin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55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emf"/><Relationship Id="rId11" Type="http://schemas.openxmlformats.org/officeDocument/2006/relationships/image" Target="../media/image54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49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56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46.emf"/><Relationship Id="rId18" Type="http://schemas.openxmlformats.org/officeDocument/2006/relationships/oleObject" Target="../embeddings/oleObject54.bin"/><Relationship Id="rId3" Type="http://schemas.openxmlformats.org/officeDocument/2006/relationships/image" Target="../media/image57.wmf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49.wmf"/><Relationship Id="rId2" Type="http://schemas.openxmlformats.org/officeDocument/2006/relationships/oleObject" Target="../embeddings/oleObject47.bin"/><Relationship Id="rId16" Type="http://schemas.openxmlformats.org/officeDocument/2006/relationships/oleObject" Target="../embeddings/oleObject53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52.emf"/><Relationship Id="rId5" Type="http://schemas.openxmlformats.org/officeDocument/2006/relationships/image" Target="../media/image55.emf"/><Relationship Id="rId15" Type="http://schemas.openxmlformats.org/officeDocument/2006/relationships/image" Target="../media/image47.emf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56.wmf"/><Relationship Id="rId4" Type="http://schemas.openxmlformats.org/officeDocument/2006/relationships/image" Target="../media/image54.emf"/><Relationship Id="rId9" Type="http://schemas.openxmlformats.org/officeDocument/2006/relationships/image" Target="../media/image59.emf"/><Relationship Id="rId14" Type="http://schemas.openxmlformats.org/officeDocument/2006/relationships/oleObject" Target="../embeddings/oleObject5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image" Target="../media/image60.wmf"/><Relationship Id="rId7" Type="http://schemas.openxmlformats.org/officeDocument/2006/relationships/image" Target="../media/image46.emf"/><Relationship Id="rId12" Type="http://schemas.openxmlformats.org/officeDocument/2006/relationships/image" Target="../media/image63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62.emf"/><Relationship Id="rId5" Type="http://schemas.openxmlformats.org/officeDocument/2006/relationships/image" Target="../media/image61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4.wmf"/><Relationship Id="rId7" Type="http://schemas.openxmlformats.org/officeDocument/2006/relationships/oleObject" Target="../embeddings/oleObject62.bin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emf"/><Relationship Id="rId5" Type="http://schemas.openxmlformats.org/officeDocument/2006/relationships/image" Target="../media/image65.wmf"/><Relationship Id="rId10" Type="http://schemas.openxmlformats.org/officeDocument/2006/relationships/image" Target="../media/image68.wmf"/><Relationship Id="rId4" Type="http://schemas.openxmlformats.org/officeDocument/2006/relationships/oleObject" Target="../embeddings/oleObject61.bin"/><Relationship Id="rId9" Type="http://schemas.openxmlformats.org/officeDocument/2006/relationships/oleObject" Target="../embeddings/oleObject6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64.wmf"/><Relationship Id="rId7" Type="http://schemas.openxmlformats.org/officeDocument/2006/relationships/image" Target="../media/image70.emf"/><Relationship Id="rId12" Type="http://schemas.openxmlformats.org/officeDocument/2006/relationships/oleObject" Target="../embeddings/oleObject68.bin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emf"/><Relationship Id="rId11" Type="http://schemas.openxmlformats.org/officeDocument/2006/relationships/image" Target="../media/image59.e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7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59.emf"/><Relationship Id="rId3" Type="http://schemas.openxmlformats.org/officeDocument/2006/relationships/image" Target="../media/image73.emf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62.emf"/><Relationship Id="rId17" Type="http://schemas.openxmlformats.org/officeDocument/2006/relationships/oleObject" Target="../embeddings/oleObject75.bin"/><Relationship Id="rId2" Type="http://schemas.openxmlformats.org/officeDocument/2006/relationships/image" Target="../media/image72.emf"/><Relationship Id="rId16" Type="http://schemas.openxmlformats.org/officeDocument/2006/relationships/image" Target="../media/image77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47.emf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74.e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7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7" Type="http://schemas.openxmlformats.org/officeDocument/2006/relationships/image" Target="../media/image81.jpeg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jpeg"/><Relationship Id="rId5" Type="http://schemas.openxmlformats.org/officeDocument/2006/relationships/image" Target="../media/image79.wmf"/><Relationship Id="rId4" Type="http://schemas.openxmlformats.org/officeDocument/2006/relationships/oleObject" Target="../embeddings/oleObject78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oleObject" Target="../embeddings/oleObject80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33" Type="http://schemas.openxmlformats.org/officeDocument/2006/relationships/image" Target="../media/image7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customXml" Target="../ink/ink2.xml"/><Relationship Id="rId4" Type="http://schemas.openxmlformats.org/officeDocument/2006/relationships/image" Target="../media/image7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000" y="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zh-CN" altLang="en-US" sz="66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第十讲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F8CCC64-07F4-669C-044B-7FEC3CC47821}"/>
              </a:ext>
            </a:extLst>
          </p:cNvPr>
          <p:cNvGrpSpPr/>
          <p:nvPr/>
        </p:nvGrpSpPr>
        <p:grpSpPr>
          <a:xfrm>
            <a:off x="1271464" y="3206732"/>
            <a:ext cx="4522921" cy="3317893"/>
            <a:chOff x="835914" y="2631387"/>
            <a:chExt cx="4522921" cy="3317893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76D17B1-C9A0-5844-A4B1-661983FC81B9}"/>
                </a:ext>
              </a:extLst>
            </p:cNvPr>
            <p:cNvCxnSpPr/>
            <p:nvPr/>
          </p:nvCxnSpPr>
          <p:spPr bwMode="auto">
            <a:xfrm>
              <a:off x="845726" y="2746593"/>
              <a:ext cx="0" cy="169613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834E4AA-38DF-F64B-5701-FB80274A5331}"/>
                </a:ext>
              </a:extLst>
            </p:cNvPr>
            <p:cNvGrpSpPr/>
            <p:nvPr/>
          </p:nvGrpSpPr>
          <p:grpSpPr>
            <a:xfrm>
              <a:off x="835914" y="2631387"/>
              <a:ext cx="4522921" cy="3317893"/>
              <a:chOff x="835914" y="2631387"/>
              <a:chExt cx="4522921" cy="3317893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39D3751C-1993-57AE-8F16-26CADD12F4AF}"/>
                  </a:ext>
                </a:extLst>
              </p:cNvPr>
              <p:cNvGrpSpPr/>
              <p:nvPr/>
            </p:nvGrpSpPr>
            <p:grpSpPr>
              <a:xfrm>
                <a:off x="835914" y="2631387"/>
                <a:ext cx="4522921" cy="2442134"/>
                <a:chOff x="7000476" y="2303670"/>
                <a:chExt cx="4522921" cy="2442134"/>
              </a:xfrm>
            </p:grpSpPr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641B968D-4CBA-49EC-567E-A1CBF4AAE798}"/>
                    </a:ext>
                  </a:extLst>
                </p:cNvPr>
                <p:cNvGrpSpPr/>
                <p:nvPr/>
              </p:nvGrpSpPr>
              <p:grpSpPr>
                <a:xfrm>
                  <a:off x="7000476" y="2303670"/>
                  <a:ext cx="4522920" cy="1053328"/>
                  <a:chOff x="8693956" y="2944129"/>
                  <a:chExt cx="3309471" cy="613783"/>
                </a:xfrm>
              </p:grpSpPr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7955F4DE-EB8D-8409-7BFE-921993D9C38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92734" y="3342699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9" name="组合 28">
                    <a:extLst>
                      <a:ext uri="{FF2B5EF4-FFF2-40B4-BE49-F238E27FC236}">
                        <a16:creationId xmlns:a16="http://schemas.microsoft.com/office/drawing/2014/main" id="{AC3206E1-ADD9-53D2-FBAB-AA8B777B3538}"/>
                      </a:ext>
                    </a:extLst>
                  </p:cNvPr>
                  <p:cNvGrpSpPr/>
                  <p:nvPr/>
                </p:nvGrpSpPr>
                <p:grpSpPr>
                  <a:xfrm>
                    <a:off x="8693956" y="2944129"/>
                    <a:ext cx="3001006" cy="502638"/>
                    <a:chOff x="8606441" y="5605509"/>
                    <a:chExt cx="2599775" cy="397688"/>
                  </a:xfrm>
                </p:grpSpPr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FDCDA20B-6AB0-0F80-96CA-5E555D9CC1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8703" y="5605509"/>
                      <a:ext cx="698050" cy="170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)/dB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cxnSp>
                  <p:nvCxnSpPr>
                    <p:cNvPr id="31" name="直接箭头连接符 30">
                      <a:extLst>
                        <a:ext uri="{FF2B5EF4-FFF2-40B4-BE49-F238E27FC236}">
                          <a16:creationId xmlns:a16="http://schemas.microsoft.com/office/drawing/2014/main" id="{48F8B92B-F5B7-CA23-D539-407F3EA046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06441" y="6003197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1F9F3601-5BDE-CF89-5C11-7362E96A4E25}"/>
                    </a:ext>
                  </a:extLst>
                </p:cNvPr>
                <p:cNvGrpSpPr/>
                <p:nvPr/>
              </p:nvGrpSpPr>
              <p:grpSpPr>
                <a:xfrm>
                  <a:off x="7012920" y="4014455"/>
                  <a:ext cx="4510477" cy="731349"/>
                  <a:chOff x="8697294" y="2871230"/>
                  <a:chExt cx="3300366" cy="426163"/>
                </a:xfrm>
              </p:grpSpPr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F30D52B1-DB74-9851-B233-8B4AC5D1AD76}"/>
                      </a:ext>
                    </a:extLst>
                  </p:cNvPr>
                  <p:cNvSpPr txBox="1"/>
                  <p:nvPr/>
                </p:nvSpPr>
                <p:spPr>
                  <a:xfrm>
                    <a:off x="11686967" y="3082180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5" name="组合 24">
                    <a:extLst>
                      <a:ext uri="{FF2B5EF4-FFF2-40B4-BE49-F238E27FC236}">
                        <a16:creationId xmlns:a16="http://schemas.microsoft.com/office/drawing/2014/main" id="{5CDB3F46-8C83-8A19-49FB-B289E024CE42}"/>
                      </a:ext>
                    </a:extLst>
                  </p:cNvPr>
                  <p:cNvGrpSpPr/>
                  <p:nvPr/>
                </p:nvGrpSpPr>
                <p:grpSpPr>
                  <a:xfrm>
                    <a:off x="8697294" y="2871230"/>
                    <a:ext cx="3001006" cy="318576"/>
                    <a:chOff x="8609333" y="5547814"/>
                    <a:chExt cx="2599775" cy="252057"/>
                  </a:xfrm>
                </p:grpSpPr>
                <p:sp>
                  <p:nvSpPr>
                    <p:cNvPr id="26" name="文本框 25">
                      <a:extLst>
                        <a:ext uri="{FF2B5EF4-FFF2-40B4-BE49-F238E27FC236}">
                          <a16:creationId xmlns:a16="http://schemas.microsoft.com/office/drawing/2014/main" id="{2E205A99-962E-331A-F820-C770C6E1F4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3707" y="5547814"/>
                      <a:ext cx="652405" cy="1702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)/°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cxnSp>
                  <p:nvCxnSpPr>
                    <p:cNvPr id="27" name="直接箭头连接符 26">
                      <a:extLst>
                        <a:ext uri="{FF2B5EF4-FFF2-40B4-BE49-F238E27FC236}">
                          <a16:creationId xmlns:a16="http://schemas.microsoft.com/office/drawing/2014/main" id="{89E4FA4F-9668-370E-B5AA-0100B0735D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09333" y="5799871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E0DA2EC4-CAB5-9325-ADA5-D7743017E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6052" y="4509120"/>
                <a:ext cx="0" cy="144016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4FD8BA4A-EAEE-E83D-F043-9C1AFA9B0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6" t="13012" b="20720"/>
          <a:stretch/>
        </p:blipFill>
        <p:spPr>
          <a:xfrm>
            <a:off x="7239583" y="3140968"/>
            <a:ext cx="3910018" cy="31063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501B851-9096-04E4-759E-A14814A7F509}"/>
              </a:ext>
            </a:extLst>
          </p:cNvPr>
          <p:cNvGrpSpPr/>
          <p:nvPr/>
        </p:nvGrpSpPr>
        <p:grpSpPr>
          <a:xfrm>
            <a:off x="6785517" y="2971222"/>
            <a:ext cx="4364084" cy="3619128"/>
            <a:chOff x="8862961" y="3026230"/>
            <a:chExt cx="4364084" cy="361912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A9A17E1-F183-5BAB-7F88-C679F4BD2175}"/>
                </a:ext>
              </a:extLst>
            </p:cNvPr>
            <p:cNvGrpSpPr/>
            <p:nvPr/>
          </p:nvGrpSpPr>
          <p:grpSpPr>
            <a:xfrm>
              <a:off x="8862961" y="3026230"/>
              <a:ext cx="4364084" cy="3276137"/>
              <a:chOff x="8181740" y="2206788"/>
              <a:chExt cx="3193249" cy="1909034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A82064D-C855-80C2-3D19-AE83848A6A56}"/>
                  </a:ext>
                </a:extLst>
              </p:cNvPr>
              <p:cNvSpPr txBox="1"/>
              <p:nvPr/>
            </p:nvSpPr>
            <p:spPr>
              <a:xfrm>
                <a:off x="11064296" y="3192706"/>
                <a:ext cx="310693" cy="21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endParaRPr lang="zh-CN" altLang="en-US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093F8F1F-FB6B-F58A-50AD-182DA82196B0}"/>
                  </a:ext>
                </a:extLst>
              </p:cNvPr>
              <p:cNvGrpSpPr/>
              <p:nvPr/>
            </p:nvGrpSpPr>
            <p:grpSpPr>
              <a:xfrm>
                <a:off x="8181740" y="2206788"/>
                <a:ext cx="2950588" cy="1909034"/>
                <a:chOff x="8162709" y="5022124"/>
                <a:chExt cx="2556098" cy="1510431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A4BC3A0-119C-FF7A-19DA-AE2689B27277}"/>
                    </a:ext>
                  </a:extLst>
                </p:cNvPr>
                <p:cNvSpPr txBox="1"/>
                <p:nvPr/>
              </p:nvSpPr>
              <p:spPr>
                <a:xfrm>
                  <a:off x="8685906" y="5022124"/>
                  <a:ext cx="334026" cy="170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800" b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j</a:t>
                  </a:r>
                  <a:r>
                    <a:rPr lang="en-US" altLang="zh-CN" sz="1800" b="1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y</a:t>
                  </a:r>
                  <a:endParaRPr lang="zh-CN" altLang="en-US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11B2A3D-FBB6-131F-BA0F-6A9B6CD6D443}"/>
                    </a:ext>
                  </a:extLst>
                </p:cNvPr>
                <p:cNvSpPr txBox="1"/>
                <p:nvPr/>
              </p:nvSpPr>
              <p:spPr>
                <a:xfrm>
                  <a:off x="8606554" y="5830563"/>
                  <a:ext cx="290333" cy="141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O</a:t>
                  </a:r>
                  <a:endParaRPr lang="zh-CN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CE3F668E-FF2A-5C9C-2A69-B9C2A2DD6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2709" y="5833631"/>
                  <a:ext cx="2556098" cy="0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箭头连接符 17">
                  <a:extLst>
                    <a:ext uri="{FF2B5EF4-FFF2-40B4-BE49-F238E27FC236}">
                      <a16:creationId xmlns:a16="http://schemas.microsoft.com/office/drawing/2014/main" id="{BC813CCE-C699-96C9-5F01-99AB9B8936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9156" y="5071813"/>
                  <a:ext cx="0" cy="1460742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7182DF7-25DE-A7A3-1B8F-D10E41BCDBB8}"/>
                </a:ext>
              </a:extLst>
            </p:cNvPr>
            <p:cNvSpPr txBox="1"/>
            <p:nvPr/>
          </p:nvSpPr>
          <p:spPr>
            <a:xfrm>
              <a:off x="10159105" y="6337581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一阶系统奈奎斯特图</a:t>
              </a:r>
            </a:p>
          </p:txBody>
        </p:sp>
      </p:grp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79425" y="1412875"/>
            <a:ext cx="98650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幅相频率特性图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32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极坐标图，</a:t>
            </a: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奈奎斯特（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Nyquist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图</a:t>
            </a:r>
            <a:r>
              <a:rPr lang="en-US" altLang="zh-CN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)</a:t>
            </a:r>
          </a:p>
        </p:txBody>
      </p:sp>
      <p:sp>
        <p:nvSpPr>
          <p:cNvPr id="3" name="标题 5">
            <a:extLst>
              <a:ext uri="{FF2B5EF4-FFF2-40B4-BE49-F238E27FC236}">
                <a16:creationId xmlns:a16="http://schemas.microsoft.com/office/drawing/2014/main" id="{6479F693-01D4-B8FF-67EA-019C8A33070C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频率响应的图示方法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A08C01-B727-9DB6-4902-B04A5CAF59E4}"/>
              </a:ext>
            </a:extLst>
          </p:cNvPr>
          <p:cNvSpPr txBox="1">
            <a:spLocks noChangeArrowheads="1"/>
          </p:cNvSpPr>
          <p:nvPr/>
        </p:nvSpPr>
        <p:spPr>
          <a:xfrm>
            <a:off x="2058959" y="1142984"/>
            <a:ext cx="7772400" cy="5397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 sz="3600" b="1" kern="0" dirty="0">
              <a:solidFill>
                <a:srgbClr val="FF33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2F5A79F2-70F4-ABD7-7629-D0120F781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96" y="1919162"/>
            <a:ext cx="11305207" cy="100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       以频率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为自变量，系统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频率特性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幅值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)=|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)|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相位</a:t>
            </a:r>
            <a:r>
              <a:rPr lang="el-GR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)=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∠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700"/>
              </a:lnSpc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关系图称为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幅相频率特性图。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E45616B2-876B-4EA5-4C2E-DE9B853CE550}"/>
              </a:ext>
            </a:extLst>
          </p:cNvPr>
          <p:cNvSpPr/>
          <p:nvPr/>
        </p:nvSpPr>
        <p:spPr>
          <a:xfrm rot="7736843" flipV="1">
            <a:off x="7558318" y="4526436"/>
            <a:ext cx="387955" cy="371960"/>
          </a:xfrm>
          <a:prstGeom prst="arc">
            <a:avLst>
              <a:gd name="adj1" fmla="val 4062692"/>
              <a:gd name="adj2" fmla="val 7355768"/>
            </a:avLst>
          </a:prstGeom>
          <a:ln w="12700">
            <a:solidFill>
              <a:srgbClr val="00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74C12656-653F-09D1-F016-FF8FEE538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488515"/>
              </p:ext>
            </p:extLst>
          </p:nvPr>
        </p:nvGraphicFramePr>
        <p:xfrm>
          <a:off x="8077016" y="4733409"/>
          <a:ext cx="487363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2720" imgH="203040" progId="Equation.DSMT4">
                  <p:embed/>
                </p:oleObj>
              </mc:Choice>
              <mc:Fallback>
                <p:oleObj name="Equation" r:id="rId3" imgW="342720" imgH="20304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EF53B6F6-2C8F-B093-79E0-715E9E9A42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77016" y="4733409"/>
                        <a:ext cx="487363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212008C-6980-D098-FB0F-A09B151E896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505599" y="4731387"/>
            <a:ext cx="2376262" cy="10275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507D0854-C710-38FA-7D9E-E06D5B6020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671072"/>
              </p:ext>
            </p:extLst>
          </p:nvPr>
        </p:nvGraphicFramePr>
        <p:xfrm>
          <a:off x="8704860" y="5472792"/>
          <a:ext cx="533153" cy="286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8280" imgH="203040" progId="Equation.DSMT4">
                  <p:embed/>
                </p:oleObj>
              </mc:Choice>
              <mc:Fallback>
                <p:oleObj name="Equation" r:id="rId5" imgW="368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04860" y="5472792"/>
                        <a:ext cx="533153" cy="286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B29F4204-30B7-A28F-4D4E-D83BF98C42B2}"/>
              </a:ext>
            </a:extLst>
          </p:cNvPr>
          <p:cNvSpPr/>
          <p:nvPr/>
        </p:nvSpPr>
        <p:spPr bwMode="auto">
          <a:xfrm>
            <a:off x="9881861" y="5747132"/>
            <a:ext cx="89183" cy="95475"/>
          </a:xfrm>
          <a:prstGeom prst="flowChartConnector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B5353529-B37D-2789-EB31-6A0F18AC76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705747"/>
              </p:ext>
            </p:extLst>
          </p:nvPr>
        </p:nvGraphicFramePr>
        <p:xfrm>
          <a:off x="9976192" y="5798104"/>
          <a:ext cx="637876" cy="300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76192" y="5798104"/>
                        <a:ext cx="637876" cy="300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4">
            <a:extLst>
              <a:ext uri="{FF2B5EF4-FFF2-40B4-BE49-F238E27FC236}">
                <a16:creationId xmlns:a16="http://schemas.microsoft.com/office/drawing/2014/main" id="{FDBE142B-1C55-2D70-DF3B-70D1AB97B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041" y="2884601"/>
            <a:ext cx="5616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考虑一阶系统：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C24E03CE-2E97-7B38-6073-979C39971E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110135"/>
              </p:ext>
            </p:extLst>
          </p:nvPr>
        </p:nvGraphicFramePr>
        <p:xfrm>
          <a:off x="1905144" y="3438878"/>
          <a:ext cx="3025393" cy="88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68200" imgH="342720" progId="Equation.DSMT4">
                  <p:embed/>
                </p:oleObj>
              </mc:Choice>
              <mc:Fallback>
                <p:oleObj name="Equation" r:id="rId9" imgW="116820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5144" y="3438878"/>
                        <a:ext cx="3025393" cy="88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5">
            <a:extLst>
              <a:ext uri="{FF2B5EF4-FFF2-40B4-BE49-F238E27FC236}">
                <a16:creationId xmlns:a16="http://schemas.microsoft.com/office/drawing/2014/main" id="{8FAD3E78-A82C-2714-61C6-6FDEB0B90125}"/>
              </a:ext>
            </a:extLst>
          </p:cNvPr>
          <p:cNvSpPr txBox="1"/>
          <p:nvPr/>
        </p:nvSpPr>
        <p:spPr>
          <a:xfrm>
            <a:off x="1033853" y="5663007"/>
            <a:ext cx="482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相频特性为：</a:t>
            </a: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AE05EA92-5A02-7026-15A9-4AB74E14DA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775169"/>
              </p:ext>
            </p:extLst>
          </p:nvPr>
        </p:nvGraphicFramePr>
        <p:xfrm>
          <a:off x="1905144" y="6176714"/>
          <a:ext cx="28130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85720" imgH="228600" progId="Equation.DSMT4">
                  <p:embed/>
                </p:oleObj>
              </mc:Choice>
              <mc:Fallback>
                <p:oleObj name="Equation" r:id="rId11" imgW="1485720" imgH="22860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E92784E6-70D5-971F-CA4B-91892FED4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05144" y="6176714"/>
                        <a:ext cx="281305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5">
            <a:extLst>
              <a:ext uri="{FF2B5EF4-FFF2-40B4-BE49-F238E27FC236}">
                <a16:creationId xmlns:a16="http://schemas.microsoft.com/office/drawing/2014/main" id="{E71412C8-2BB2-8E3F-4A30-C8B8A7BD4E27}"/>
              </a:ext>
            </a:extLst>
          </p:cNvPr>
          <p:cNvSpPr txBox="1"/>
          <p:nvPr/>
        </p:nvSpPr>
        <p:spPr>
          <a:xfrm>
            <a:off x="1033854" y="4356886"/>
            <a:ext cx="482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幅频特性为：</a:t>
            </a: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C7A74096-9199-20E5-CAAB-675530F5D5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395236"/>
              </p:ext>
            </p:extLst>
          </p:nvPr>
        </p:nvGraphicFramePr>
        <p:xfrm>
          <a:off x="1850849" y="4797180"/>
          <a:ext cx="2637536" cy="96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422360" imgH="520560" progId="Equation.DSMT4">
                  <p:embed/>
                </p:oleObj>
              </mc:Choice>
              <mc:Fallback>
                <p:oleObj name="Equation" r:id="rId13" imgW="1422360" imgH="52056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F4DF2086-9CA3-E6F4-BBB2-0206AE82F0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0849" y="4797180"/>
                        <a:ext cx="2637536" cy="966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5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6479F693-01D4-B8FF-67EA-019C8A33070C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频率响应的图示方法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A08C01-B727-9DB6-4902-B04A5CAF59E4}"/>
              </a:ext>
            </a:extLst>
          </p:cNvPr>
          <p:cNvSpPr txBox="1">
            <a:spLocks noChangeArrowheads="1"/>
          </p:cNvSpPr>
          <p:nvPr/>
        </p:nvSpPr>
        <p:spPr>
          <a:xfrm>
            <a:off x="2058959" y="1142984"/>
            <a:ext cx="7772400" cy="5397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 sz="3600" b="1" kern="0" dirty="0">
              <a:solidFill>
                <a:srgbClr val="FF33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5DC3B2-4F75-822F-6371-FFBB08CB015D}"/>
              </a:ext>
            </a:extLst>
          </p:cNvPr>
          <p:cNvSpPr txBox="1"/>
          <p:nvPr/>
        </p:nvSpPr>
        <p:spPr>
          <a:xfrm>
            <a:off x="407368" y="1373029"/>
            <a:ext cx="6095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对数频率特性图</a:t>
            </a:r>
            <a:r>
              <a:rPr lang="en-US" altLang="zh-CN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伯德</a:t>
            </a:r>
            <a:r>
              <a:rPr lang="en-US" altLang="zh-CN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(Bode)</a:t>
            </a: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图</a:t>
            </a:r>
            <a:r>
              <a:rPr lang="en-US" altLang="zh-CN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)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93FC0766-FBB0-9208-4422-639B4A762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96" y="1919162"/>
            <a:ext cx="11197741" cy="100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       将系统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频率特性表示在对数坐标中，可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绘制在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对数幅频特性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对数相频特性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图，称为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对数频率特性图，即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Bode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图。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Symbol" pitchFamily="18" charset="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75FA4D9-D76E-CB45-B323-D6796EE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636912"/>
            <a:ext cx="10513689" cy="40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6479F693-01D4-B8FF-67EA-019C8A33070C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频率响应的图示方法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A08C01-B727-9DB6-4902-B04A5CAF59E4}"/>
              </a:ext>
            </a:extLst>
          </p:cNvPr>
          <p:cNvSpPr txBox="1">
            <a:spLocks noChangeArrowheads="1"/>
          </p:cNvSpPr>
          <p:nvPr/>
        </p:nvSpPr>
        <p:spPr>
          <a:xfrm>
            <a:off x="2058959" y="1142984"/>
            <a:ext cx="7772400" cy="5397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 sz="3600" b="1" kern="0" dirty="0">
              <a:solidFill>
                <a:srgbClr val="FF33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5DC3B2-4F75-822F-6371-FFBB08CB015D}"/>
              </a:ext>
            </a:extLst>
          </p:cNvPr>
          <p:cNvSpPr txBox="1"/>
          <p:nvPr/>
        </p:nvSpPr>
        <p:spPr>
          <a:xfrm>
            <a:off x="407368" y="1373029"/>
            <a:ext cx="6095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对数频率特性图</a:t>
            </a:r>
            <a:r>
              <a:rPr lang="en-US" altLang="zh-CN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伯德</a:t>
            </a:r>
            <a:r>
              <a:rPr lang="en-US" altLang="zh-CN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(Bode)</a:t>
            </a: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图</a:t>
            </a:r>
            <a:r>
              <a:rPr lang="en-US" altLang="zh-CN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)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C73B138A-08C1-68CB-B4D7-7DD43C42B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2990324"/>
            <a:ext cx="10585698" cy="353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Bode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图由对数幅频特性和对数相频特性两条曲线组成。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、对数幅频特性是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的对数值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20lg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)|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与频率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的关系曲线；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对数相频特性则是相位</a:t>
            </a:r>
            <a:r>
              <a:rPr lang="el-GR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与频率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的关系曲线。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Bode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图是在半对数坐标纸上：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横坐标采用对数刻度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lg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纵坐标采取均匀刻度。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、采取相同的频率横坐标 。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93FC0766-FBB0-9208-4422-639B4A762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96" y="1919162"/>
            <a:ext cx="11197741" cy="100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       将系统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频率特性表示在对数坐标中，可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绘制在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对数幅频特性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对数相频特性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图，称为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幅相频率特性图，即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Bode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图。特别注意：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6479F693-01D4-B8FF-67EA-019C8A33070C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频率响应的图示方法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A08C01-B727-9DB6-4902-B04A5CAF59E4}"/>
              </a:ext>
            </a:extLst>
          </p:cNvPr>
          <p:cNvSpPr txBox="1">
            <a:spLocks noChangeArrowheads="1"/>
          </p:cNvSpPr>
          <p:nvPr/>
        </p:nvSpPr>
        <p:spPr>
          <a:xfrm>
            <a:off x="2058959" y="1142984"/>
            <a:ext cx="7772400" cy="5397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 sz="3600" b="1" kern="0" dirty="0">
              <a:solidFill>
                <a:srgbClr val="FF33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EAAD0C55-F010-0345-CA44-FB138FC3D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384" y="2132856"/>
            <a:ext cx="11089232" cy="445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、绘制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Bode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图时，特别注意对数刻度的特点！</a:t>
            </a:r>
            <a:endParaRPr lang="en-US" altLang="zh-CN" b="1" dirty="0">
              <a:solidFill>
                <a:srgbClr val="FF33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在频率轴上标的是频率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实际值，但是横坐标是按照其常用对数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lg</a:t>
            </a:r>
            <a:r>
              <a:rPr lang="en-US" altLang="zh-CN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来刻度的！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坐标上任意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两点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之间 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距离为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lg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－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lg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，不是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－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！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横坐标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上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两对频率之间的距离相等，表示其比值相等！</a:t>
            </a:r>
            <a:endParaRPr lang="en-US" altLang="zh-CN" b="1" dirty="0">
              <a:solidFill>
                <a:srgbClr val="FF33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频率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每变化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倍称为一个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十倍频程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，记作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dec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。每个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dec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沿横坐标走过的间隔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为一个单位长度。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对数幅频特性的纵坐标为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)=20lg|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)|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，称为对数幅值，单位分贝是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(dB)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，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  <a:p>
            <a:pPr algn="just">
              <a:lnSpc>
                <a:spcPts val="25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  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采用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线性刻度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)|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每增大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10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倍，对数幅值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增加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20dB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；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  <a:p>
            <a:pPr algn="just">
              <a:lnSpc>
                <a:spcPts val="25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  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对数相频特性的纵坐标为相位</a:t>
            </a:r>
            <a:r>
              <a:rPr lang="el-GR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，单位为度，采用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线性刻度。</a:t>
            </a:r>
            <a:endParaRPr lang="en-US" altLang="zh-CN" b="1" dirty="0">
              <a:solidFill>
                <a:srgbClr val="FF33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CC0543-BEFE-51FC-9E33-836A09D4BF71}"/>
              </a:ext>
            </a:extLst>
          </p:cNvPr>
          <p:cNvSpPr txBox="1"/>
          <p:nvPr/>
        </p:nvSpPr>
        <p:spPr>
          <a:xfrm>
            <a:off x="407368" y="1373029"/>
            <a:ext cx="6095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对数频率特性图</a:t>
            </a:r>
            <a:r>
              <a:rPr lang="en-US" altLang="zh-CN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伯德</a:t>
            </a:r>
            <a:r>
              <a:rPr lang="en-US" altLang="zh-CN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(Bode)</a:t>
            </a:r>
            <a:r>
              <a:rPr lang="zh-CN" altLang="en-US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图</a:t>
            </a:r>
            <a:r>
              <a:rPr lang="en-US" altLang="zh-CN" sz="32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115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516B173-C55E-A37A-BC49-9A08A0F25C91}"/>
              </a:ext>
            </a:extLst>
          </p:cNvPr>
          <p:cNvGrpSpPr/>
          <p:nvPr/>
        </p:nvGrpSpPr>
        <p:grpSpPr>
          <a:xfrm>
            <a:off x="6277233" y="1772816"/>
            <a:ext cx="5472608" cy="4395983"/>
            <a:chOff x="6592701" y="2041397"/>
            <a:chExt cx="4823848" cy="356549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57229A0-E79E-74F2-9889-849C0BDBD64E}"/>
                </a:ext>
              </a:extLst>
            </p:cNvPr>
            <p:cNvGrpSpPr/>
            <p:nvPr/>
          </p:nvGrpSpPr>
          <p:grpSpPr>
            <a:xfrm>
              <a:off x="6892009" y="2348868"/>
              <a:ext cx="4513111" cy="3258021"/>
              <a:chOff x="845725" y="2519809"/>
              <a:chExt cx="4513111" cy="3258021"/>
            </a:xfrm>
          </p:grpSpPr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C64D904F-B90C-28D3-1ED4-84E00E931773}"/>
                  </a:ext>
                </a:extLst>
              </p:cNvPr>
              <p:cNvCxnSpPr/>
              <p:nvPr/>
            </p:nvCxnSpPr>
            <p:spPr bwMode="auto">
              <a:xfrm>
                <a:off x="845726" y="2605623"/>
                <a:ext cx="0" cy="169613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38C8499C-EC44-821E-8799-98C243127D96}"/>
                  </a:ext>
                </a:extLst>
              </p:cNvPr>
              <p:cNvGrpSpPr/>
              <p:nvPr/>
            </p:nvGrpSpPr>
            <p:grpSpPr>
              <a:xfrm>
                <a:off x="845725" y="2519809"/>
                <a:ext cx="4513111" cy="3258021"/>
                <a:chOff x="845725" y="2519809"/>
                <a:chExt cx="4513111" cy="3258021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9BBF32DC-C3E4-BCB3-80FF-208CA00260C5}"/>
                    </a:ext>
                  </a:extLst>
                </p:cNvPr>
                <p:cNvGrpSpPr/>
                <p:nvPr/>
              </p:nvGrpSpPr>
              <p:grpSpPr>
                <a:xfrm>
                  <a:off x="845725" y="2519809"/>
                  <a:ext cx="4513111" cy="2332767"/>
                  <a:chOff x="7010287" y="2192092"/>
                  <a:chExt cx="4513111" cy="2332767"/>
                </a:xfrm>
              </p:grpSpPr>
              <p:grpSp>
                <p:nvGrpSpPr>
                  <p:cNvPr id="5" name="组合 4">
                    <a:extLst>
                      <a:ext uri="{FF2B5EF4-FFF2-40B4-BE49-F238E27FC236}">
                        <a16:creationId xmlns:a16="http://schemas.microsoft.com/office/drawing/2014/main" id="{40AB3F5D-921F-7449-0E6D-FB0704E80039}"/>
                      </a:ext>
                    </a:extLst>
                  </p:cNvPr>
                  <p:cNvGrpSpPr/>
                  <p:nvPr/>
                </p:nvGrpSpPr>
                <p:grpSpPr>
                  <a:xfrm>
                    <a:off x="7013648" y="2192092"/>
                    <a:ext cx="4509750" cy="1164903"/>
                    <a:chOff x="8703593" y="2879113"/>
                    <a:chExt cx="3299834" cy="678799"/>
                  </a:xfrm>
                </p:grpSpPr>
                <p:sp>
                  <p:nvSpPr>
                    <p:cNvPr id="12" name="文本框 11">
                      <a:extLst>
                        <a:ext uri="{FF2B5EF4-FFF2-40B4-BE49-F238E27FC236}">
                          <a16:creationId xmlns:a16="http://schemas.microsoft.com/office/drawing/2014/main" id="{1C549646-48F0-53C3-91C0-86197E6D4D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92734" y="3342699"/>
                      <a:ext cx="310693" cy="2152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endParaRPr lang="zh-CN" altLang="en-US" sz="18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13" name="组合 12">
                      <a:extLst>
                        <a:ext uri="{FF2B5EF4-FFF2-40B4-BE49-F238E27FC236}">
                          <a16:creationId xmlns:a16="http://schemas.microsoft.com/office/drawing/2014/main" id="{5143CEDA-F13E-3D36-A638-84C2597EC3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03593" y="2879113"/>
                      <a:ext cx="3001006" cy="564963"/>
                      <a:chOff x="8614789" y="5554073"/>
                      <a:chExt cx="2599775" cy="447000"/>
                    </a:xfrm>
                  </p:grpSpPr>
                  <p:sp>
                    <p:nvSpPr>
                      <p:cNvPr id="14" name="文本框 13">
                        <a:extLst>
                          <a:ext uri="{FF2B5EF4-FFF2-40B4-BE49-F238E27FC236}">
                            <a16:creationId xmlns:a16="http://schemas.microsoft.com/office/drawing/2014/main" id="{C5FF23A6-D4F6-10A3-5E07-BFE93950FAB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50581" y="5554073"/>
                        <a:ext cx="607051" cy="1381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L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ω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)/dB</a:t>
                        </a:r>
                        <a:endParaRPr lang="zh-CN" altLang="en-US" sz="1800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cxnSp>
                    <p:nvCxnSpPr>
                      <p:cNvPr id="15" name="直接箭头连接符 14">
                        <a:extLst>
                          <a:ext uri="{FF2B5EF4-FFF2-40B4-BE49-F238E27FC236}">
                            <a16:creationId xmlns:a16="http://schemas.microsoft.com/office/drawing/2014/main" id="{248B841E-5CE9-F525-CE0C-ED18DD80CA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614789" y="6001073"/>
                        <a:ext cx="2599775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000000"/>
                        </a:solidFill>
                        <a:tailEnd type="stealth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6" name="组合 5">
                    <a:extLst>
                      <a:ext uri="{FF2B5EF4-FFF2-40B4-BE49-F238E27FC236}">
                        <a16:creationId xmlns:a16="http://schemas.microsoft.com/office/drawing/2014/main" id="{6AD33823-34DB-E516-439F-A44FD34F925E}"/>
                      </a:ext>
                    </a:extLst>
                  </p:cNvPr>
                  <p:cNvGrpSpPr/>
                  <p:nvPr/>
                </p:nvGrpSpPr>
                <p:grpSpPr>
                  <a:xfrm>
                    <a:off x="7010287" y="3913841"/>
                    <a:ext cx="4513109" cy="611018"/>
                    <a:chOff x="8695368" y="2812592"/>
                    <a:chExt cx="3302292" cy="356044"/>
                  </a:xfrm>
                </p:grpSpPr>
                <p:sp>
                  <p:nvSpPr>
                    <p:cNvPr id="7" name="文本框 6">
                      <a:extLst>
                        <a:ext uri="{FF2B5EF4-FFF2-40B4-BE49-F238E27FC236}">
                          <a16:creationId xmlns:a16="http://schemas.microsoft.com/office/drawing/2014/main" id="{B24FC12D-0CE0-D2BF-C648-C368674F4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6967" y="2953423"/>
                      <a:ext cx="310693" cy="2152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endParaRPr lang="zh-CN" altLang="en-US" sz="18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8" name="组合 7">
                      <a:extLst>
                        <a:ext uri="{FF2B5EF4-FFF2-40B4-BE49-F238E27FC236}">
                          <a16:creationId xmlns:a16="http://schemas.microsoft.com/office/drawing/2014/main" id="{FD9F9480-E942-FB77-3C08-752944035E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95368" y="2812592"/>
                      <a:ext cx="3001005" cy="246647"/>
                      <a:chOff x="8607661" y="5501480"/>
                      <a:chExt cx="2599773" cy="195149"/>
                    </a:xfrm>
                  </p:grpSpPr>
                  <p:sp>
                    <p:nvSpPr>
                      <p:cNvPr id="9" name="文本框 8">
                        <a:extLst>
                          <a:ext uri="{FF2B5EF4-FFF2-40B4-BE49-F238E27FC236}">
                            <a16:creationId xmlns:a16="http://schemas.microsoft.com/office/drawing/2014/main" id="{60A73EB2-4A4A-B579-5B33-84A7900E88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45584" y="5501480"/>
                        <a:ext cx="566816" cy="1381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φ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ω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)/°</a:t>
                        </a:r>
                        <a:endParaRPr lang="zh-CN" altLang="en-US" sz="1800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cxnSp>
                    <p:nvCxnSpPr>
                      <p:cNvPr id="10" name="直接箭头连接符 9">
                        <a:extLst>
                          <a:ext uri="{FF2B5EF4-FFF2-40B4-BE49-F238E27FC236}">
                            <a16:creationId xmlns:a16="http://schemas.microsoft.com/office/drawing/2014/main" id="{8D07650C-0479-DEC6-2A16-CA226169EF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607661" y="5696629"/>
                        <a:ext cx="2599773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000000"/>
                        </a:solidFill>
                        <a:tailEnd type="stealth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id="{A20B6686-A321-E2BA-CAE9-680CFA2BC42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46052" y="4337670"/>
                  <a:ext cx="0" cy="1440160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stealth" w="lg" len="lg"/>
                  <a:tailEnd type="none" w="lg" len="lg"/>
                </a:ln>
                <a:effectLst/>
              </p:spPr>
            </p:cxnSp>
          </p:grp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ECB5008-3BA2-D9D6-FA62-97684CE88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564" b="12182"/>
            <a:stretch/>
          </p:blipFill>
          <p:spPr>
            <a:xfrm>
              <a:off x="6592701" y="2041397"/>
              <a:ext cx="4823848" cy="3513152"/>
            </a:xfrm>
            <a:prstGeom prst="rect">
              <a:avLst/>
            </a:prstGeom>
          </p:spPr>
        </p:pic>
      </p:grpSp>
      <p:sp>
        <p:nvSpPr>
          <p:cNvPr id="37" name="Text Box 4">
            <a:extLst>
              <a:ext uri="{FF2B5EF4-FFF2-40B4-BE49-F238E27FC236}">
                <a16:creationId xmlns:a16="http://schemas.microsoft.com/office/drawing/2014/main" id="{29D8B4DC-9E9D-17BD-6E07-43494BF08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0704" y="1395041"/>
            <a:ext cx="5616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考虑一阶系统：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7CFDE40F-A51F-AF9B-5CE3-9672837B2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781060"/>
              </p:ext>
            </p:extLst>
          </p:nvPr>
        </p:nvGraphicFramePr>
        <p:xfrm>
          <a:off x="1403761" y="2000290"/>
          <a:ext cx="3025393" cy="88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68200" imgH="342720" progId="Equation.DSMT4">
                  <p:embed/>
                </p:oleObj>
              </mc:Choice>
              <mc:Fallback>
                <p:oleObj name="Equation" r:id="rId3" imgW="1168200" imgH="34272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C24E03CE-2E97-7B38-6073-979C39971E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761" y="2000290"/>
                        <a:ext cx="3025393" cy="88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5">
            <a:extLst>
              <a:ext uri="{FF2B5EF4-FFF2-40B4-BE49-F238E27FC236}">
                <a16:creationId xmlns:a16="http://schemas.microsoft.com/office/drawing/2014/main" id="{69561155-97D5-F6B9-D86F-3D060819CCBF}"/>
              </a:ext>
            </a:extLst>
          </p:cNvPr>
          <p:cNvSpPr txBox="1"/>
          <p:nvPr/>
        </p:nvSpPr>
        <p:spPr>
          <a:xfrm>
            <a:off x="397430" y="5551064"/>
            <a:ext cx="482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其对数相频特性为：</a:t>
            </a: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0DDDD6A2-F0E2-22EA-F502-DF7442AC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72748"/>
              </p:ext>
            </p:extLst>
          </p:nvPr>
        </p:nvGraphicFramePr>
        <p:xfrm>
          <a:off x="1403761" y="6085923"/>
          <a:ext cx="28130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85720" imgH="228600" progId="Equation.DSMT4">
                  <p:embed/>
                </p:oleObj>
              </mc:Choice>
              <mc:Fallback>
                <p:oleObj name="Equation" r:id="rId5" imgW="1485720" imgH="22860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AE05EA92-5A02-7026-15A9-4AB74E14DA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3761" y="6085923"/>
                        <a:ext cx="281305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5">
            <a:extLst>
              <a:ext uri="{FF2B5EF4-FFF2-40B4-BE49-F238E27FC236}">
                <a16:creationId xmlns:a16="http://schemas.microsoft.com/office/drawing/2014/main" id="{F046A4A3-6A21-938C-ED05-478E5BE9E9E1}"/>
              </a:ext>
            </a:extLst>
          </p:cNvPr>
          <p:cNvSpPr txBox="1"/>
          <p:nvPr/>
        </p:nvSpPr>
        <p:spPr>
          <a:xfrm>
            <a:off x="380109" y="2867326"/>
            <a:ext cx="482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其对数幅频特性为：</a:t>
            </a: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EAA5705A-1742-5333-142A-768A35D7F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669132"/>
              </p:ext>
            </p:extLst>
          </p:nvPr>
        </p:nvGraphicFramePr>
        <p:xfrm>
          <a:off x="1294643" y="3356970"/>
          <a:ext cx="3509963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92160" imgH="1143000" progId="Equation.DSMT4">
                  <p:embed/>
                </p:oleObj>
              </mc:Choice>
              <mc:Fallback>
                <p:oleObj name="Equation" r:id="rId7" imgW="1892160" imgH="11430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C7A74096-9199-20E5-CAAB-675530F5D5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43" y="3356970"/>
                        <a:ext cx="3509963" cy="212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5">
            <a:extLst>
              <a:ext uri="{FF2B5EF4-FFF2-40B4-BE49-F238E27FC236}">
                <a16:creationId xmlns:a16="http://schemas.microsoft.com/office/drawing/2014/main" id="{F9F657EF-AFAF-AA59-6E95-BE696BD65199}"/>
              </a:ext>
            </a:extLst>
          </p:cNvPr>
          <p:cNvSpPr txBox="1"/>
          <p:nvPr/>
        </p:nvSpPr>
        <p:spPr>
          <a:xfrm>
            <a:off x="8328248" y="6274234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一阶系统</a:t>
            </a:r>
            <a:r>
              <a:rPr lang="en-US" altLang="zh-CN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Bode</a:t>
            </a:r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图</a:t>
            </a:r>
          </a:p>
        </p:txBody>
      </p:sp>
      <p:sp>
        <p:nvSpPr>
          <p:cNvPr id="46" name="标题 5">
            <a:extLst>
              <a:ext uri="{FF2B5EF4-FFF2-40B4-BE49-F238E27FC236}">
                <a16:creationId xmlns:a16="http://schemas.microsoft.com/office/drawing/2014/main" id="{FA5BA447-1C21-8764-2388-265EC80AAA35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频率响应的图示方法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2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5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465361" y="1412875"/>
            <a:ext cx="7772400" cy="8651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kern="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Bode</a:t>
            </a:r>
            <a:r>
              <a:rPr lang="zh-CN" altLang="en-US" sz="3200" b="1" kern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  <a:cs typeface="+mj-cs"/>
              </a:rPr>
              <a:t>图与奈奎斯特图对比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31835" y="2132856"/>
            <a:ext cx="11209303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可以在很宽的频率范围内观察系统的频率特性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简化作图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频率特性的纵向放大和缩小可化成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Bode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图曲线的上下平移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频率特性的横向压缩和伸长可化成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Bode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图曲线的左右平移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频率特性的倒数关系可化成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Bode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图曲线关于频率轴对称。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A1A15933-392D-49D4-F91B-ED0A091E8ED1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频率响应的图示方法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" name="Text Box 40"/>
          <p:cNvSpPr txBox="1">
            <a:spLocks noChangeArrowheads="1"/>
          </p:cNvSpPr>
          <p:nvPr/>
        </p:nvSpPr>
        <p:spPr bwMode="auto">
          <a:xfrm>
            <a:off x="983432" y="1960098"/>
            <a:ext cx="81724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阶控制系统的频率特性可视为基本环节频率特性组合而成</a:t>
            </a:r>
          </a:p>
        </p:txBody>
      </p:sp>
      <p:sp>
        <p:nvSpPr>
          <p:cNvPr id="7173" name="Text Box 43"/>
          <p:cNvSpPr txBox="1">
            <a:spLocks noChangeArrowheads="1"/>
          </p:cNvSpPr>
          <p:nvPr/>
        </p:nvSpPr>
        <p:spPr bwMode="auto">
          <a:xfrm>
            <a:off x="482677" y="4310432"/>
            <a:ext cx="1122664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包括：比例环节、积分环节、微分环节、一阶惯性环节、一阶微分环节、二阶振荡环节、二阶微分环节、延迟环节。</a:t>
            </a:r>
          </a:p>
        </p:txBody>
      </p:sp>
      <p:sp>
        <p:nvSpPr>
          <p:cNvPr id="3" name="标题 5">
            <a:extLst>
              <a:ext uri="{FF2B5EF4-FFF2-40B4-BE49-F238E27FC236}">
                <a16:creationId xmlns:a16="http://schemas.microsoft.com/office/drawing/2014/main" id="{5DDC93C8-7C73-E172-B7DE-8B22B27608DF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5.3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8E0CC2D-980E-F9DE-7589-A899EF3732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296129"/>
              </p:ext>
            </p:extLst>
          </p:nvPr>
        </p:nvGraphicFramePr>
        <p:xfrm>
          <a:off x="3049508" y="2528236"/>
          <a:ext cx="6092984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39800" imgH="660240" progId="Equation.DSMT4">
                  <p:embed/>
                </p:oleObj>
              </mc:Choice>
              <mc:Fallback>
                <p:oleObj name="Equation" r:id="rId2" imgW="253980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9508" y="2528236"/>
                        <a:ext cx="6092984" cy="158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>
            <a:extLst>
              <a:ext uri="{FF2B5EF4-FFF2-40B4-BE49-F238E27FC236}">
                <a16:creationId xmlns:a16="http://schemas.microsoft.com/office/drawing/2014/main" id="{84BDA789-9752-9CF8-21B1-9CEF8BD1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6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典型环节的频率特性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比例环节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902D06D-0368-E68A-B46E-FE431CE9B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63257"/>
              </p:ext>
            </p:extLst>
          </p:nvPr>
        </p:nvGraphicFramePr>
        <p:xfrm>
          <a:off x="2134427" y="2082937"/>
          <a:ext cx="1369284" cy="456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3160" imgH="177480" progId="Equation.DSMT4">
                  <p:embed/>
                </p:oleObj>
              </mc:Choice>
              <mc:Fallback>
                <p:oleObj name="Equation" r:id="rId2" imgW="533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4427" y="2082937"/>
                        <a:ext cx="1369284" cy="456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4">
            <a:extLst>
              <a:ext uri="{FF2B5EF4-FFF2-40B4-BE49-F238E27FC236}">
                <a16:creationId xmlns:a16="http://schemas.microsoft.com/office/drawing/2014/main" id="{9E4E056B-B4D1-7C97-5AA7-1D11AD428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343" y="2010414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4D88B53-F128-2B0D-85AA-8CD090270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247746"/>
              </p:ext>
            </p:extLst>
          </p:nvPr>
        </p:nvGraphicFramePr>
        <p:xfrm>
          <a:off x="5774754" y="2088866"/>
          <a:ext cx="1525910" cy="445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480" imgH="177480" progId="Equation.DSMT4">
                  <p:embed/>
                </p:oleObj>
              </mc:Choice>
              <mc:Fallback>
                <p:oleObj name="Equation" r:id="rId4" imgW="609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4754" y="2088866"/>
                        <a:ext cx="1525910" cy="445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>
            <a:extLst>
              <a:ext uri="{FF2B5EF4-FFF2-40B4-BE49-F238E27FC236}">
                <a16:creationId xmlns:a16="http://schemas.microsoft.com/office/drawing/2014/main" id="{4F7CE16E-B0EF-91CD-88FB-89014972A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6EEBC2C-034E-D415-60C4-CCF22CED2AE0}"/>
              </a:ext>
            </a:extLst>
          </p:cNvPr>
          <p:cNvGrpSpPr/>
          <p:nvPr/>
        </p:nvGrpSpPr>
        <p:grpSpPr>
          <a:xfrm>
            <a:off x="1329875" y="3068960"/>
            <a:ext cx="4364084" cy="3505205"/>
            <a:chOff x="8862961" y="3026230"/>
            <a:chExt cx="4364084" cy="350520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B27F283-D57E-003A-647F-16363E5FD62E}"/>
                </a:ext>
              </a:extLst>
            </p:cNvPr>
            <p:cNvGrpSpPr/>
            <p:nvPr/>
          </p:nvGrpSpPr>
          <p:grpSpPr>
            <a:xfrm>
              <a:off x="8862961" y="3026230"/>
              <a:ext cx="4364084" cy="3276137"/>
              <a:chOff x="8181740" y="2206788"/>
              <a:chExt cx="3193249" cy="1909034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428D649-E7C5-4F87-BAE2-C2EA4B2C8A43}"/>
                  </a:ext>
                </a:extLst>
              </p:cNvPr>
              <p:cNvSpPr txBox="1"/>
              <p:nvPr/>
            </p:nvSpPr>
            <p:spPr>
              <a:xfrm>
                <a:off x="11064296" y="3192706"/>
                <a:ext cx="310693" cy="21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endParaRPr lang="zh-CN" altLang="en-US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14FADABD-13D0-D333-560F-2BC45EA9AC52}"/>
                  </a:ext>
                </a:extLst>
              </p:cNvPr>
              <p:cNvGrpSpPr/>
              <p:nvPr/>
            </p:nvGrpSpPr>
            <p:grpSpPr>
              <a:xfrm>
                <a:off x="8181740" y="2206788"/>
                <a:ext cx="2950588" cy="1909034"/>
                <a:chOff x="8162709" y="5022124"/>
                <a:chExt cx="2556098" cy="1510431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29AAAC0-3784-CC9C-2F12-8F637CA489A4}"/>
                    </a:ext>
                  </a:extLst>
                </p:cNvPr>
                <p:cNvSpPr txBox="1"/>
                <p:nvPr/>
              </p:nvSpPr>
              <p:spPr>
                <a:xfrm>
                  <a:off x="8685906" y="5022124"/>
                  <a:ext cx="334026" cy="170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800" b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j</a:t>
                  </a:r>
                  <a:r>
                    <a:rPr lang="en-US" altLang="zh-CN" sz="1800" b="1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y</a:t>
                  </a:r>
                  <a:endParaRPr lang="zh-CN" altLang="en-US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4B76AB8-46AF-800A-EB04-0B90A6C7EBC2}"/>
                    </a:ext>
                  </a:extLst>
                </p:cNvPr>
                <p:cNvSpPr txBox="1"/>
                <p:nvPr/>
              </p:nvSpPr>
              <p:spPr>
                <a:xfrm>
                  <a:off x="8606554" y="5830563"/>
                  <a:ext cx="290333" cy="141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O</a:t>
                  </a:r>
                  <a:endParaRPr lang="zh-CN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9F00D75A-498E-468C-44A4-09BEF4A0E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2709" y="5833631"/>
                  <a:ext cx="2556098" cy="0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E64FB585-429D-06BB-91BD-6451A8398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9156" y="5071813"/>
                  <a:ext cx="0" cy="1460742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F952F792-B89B-D23F-B73A-18FF2F9A47D6}"/>
                </a:ext>
              </a:extLst>
            </p:cNvPr>
            <p:cNvSpPr txBox="1"/>
            <p:nvPr/>
          </p:nvSpPr>
          <p:spPr>
            <a:xfrm>
              <a:off x="10145825" y="6223658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比例环节奈奎斯特图</a:t>
              </a:r>
            </a:p>
          </p:txBody>
        </p:sp>
      </p:grp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90B39F88-C905-BBE4-AD7C-7EE44B2D198F}"/>
              </a:ext>
            </a:extLst>
          </p:cNvPr>
          <p:cNvSpPr/>
          <p:nvPr/>
        </p:nvSpPr>
        <p:spPr bwMode="auto">
          <a:xfrm>
            <a:off x="3493808" y="4778512"/>
            <a:ext cx="89183" cy="95475"/>
          </a:xfrm>
          <a:prstGeom prst="flowChartConnector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F97E6B03-4BFB-2671-F2B2-929A0A6F71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373305"/>
              </p:ext>
            </p:extLst>
          </p:nvPr>
        </p:nvGraphicFramePr>
        <p:xfrm>
          <a:off x="3398160" y="4361422"/>
          <a:ext cx="369661" cy="343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480" imgH="164880" progId="Equation.DSMT4">
                  <p:embed/>
                </p:oleObj>
              </mc:Choice>
              <mc:Fallback>
                <p:oleObj name="Equation" r:id="rId6" imgW="1774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98160" y="4361422"/>
                        <a:ext cx="369661" cy="343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5">
            <a:extLst>
              <a:ext uri="{FF2B5EF4-FFF2-40B4-BE49-F238E27FC236}">
                <a16:creationId xmlns:a16="http://schemas.microsoft.com/office/drawing/2014/main" id="{C4670F1B-CA49-B38F-9F25-58CD1B202908}"/>
              </a:ext>
            </a:extLst>
          </p:cNvPr>
          <p:cNvSpPr txBox="1"/>
          <p:nvPr/>
        </p:nvSpPr>
        <p:spPr>
          <a:xfrm>
            <a:off x="7814137" y="628959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比例环节</a:t>
            </a:r>
            <a:r>
              <a:rPr lang="en-US" altLang="zh-CN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Bode</a:t>
            </a:r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图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9A5CF44A-972F-B984-504B-5F7DF55FB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563484"/>
              </p:ext>
            </p:extLst>
          </p:nvPr>
        </p:nvGraphicFramePr>
        <p:xfrm>
          <a:off x="5833916" y="3763599"/>
          <a:ext cx="703793" cy="296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82400" imgH="203040" progId="Equation.DSMT4">
                  <p:embed/>
                </p:oleObj>
              </mc:Choice>
              <mc:Fallback>
                <p:oleObj name="Equation" r:id="rId8" imgW="482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33916" y="3763599"/>
                        <a:ext cx="703793" cy="296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2084E1-8D19-A778-5EEB-5C42CBBA45EF}"/>
              </a:ext>
            </a:extLst>
          </p:cNvPr>
          <p:cNvGrpSpPr/>
          <p:nvPr/>
        </p:nvGrpSpPr>
        <p:grpSpPr>
          <a:xfrm>
            <a:off x="6609868" y="2948595"/>
            <a:ext cx="4538713" cy="3317793"/>
            <a:chOff x="845726" y="2631487"/>
            <a:chExt cx="4538713" cy="3317793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593E4EF-724E-4CEE-8F21-38D9A7B44070}"/>
                </a:ext>
              </a:extLst>
            </p:cNvPr>
            <p:cNvCxnSpPr/>
            <p:nvPr/>
          </p:nvCxnSpPr>
          <p:spPr bwMode="auto">
            <a:xfrm>
              <a:off x="845726" y="2746593"/>
              <a:ext cx="0" cy="169613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ADB8C27-BD7E-3FA1-BF57-1F22E332DE48}"/>
                </a:ext>
              </a:extLst>
            </p:cNvPr>
            <p:cNvGrpSpPr/>
            <p:nvPr/>
          </p:nvGrpSpPr>
          <p:grpSpPr>
            <a:xfrm>
              <a:off x="846052" y="2631487"/>
              <a:ext cx="4538387" cy="3317793"/>
              <a:chOff x="846052" y="2631487"/>
              <a:chExt cx="4538387" cy="3317793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9A5909F7-4371-2217-DA1C-AD47554F10F9}"/>
                  </a:ext>
                </a:extLst>
              </p:cNvPr>
              <p:cNvGrpSpPr/>
              <p:nvPr/>
            </p:nvGrpSpPr>
            <p:grpSpPr>
              <a:xfrm>
                <a:off x="848361" y="2631487"/>
                <a:ext cx="4536078" cy="2680427"/>
                <a:chOff x="7012923" y="2303770"/>
                <a:chExt cx="4536078" cy="2680427"/>
              </a:xfrm>
            </p:grpSpPr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02627BD4-C89A-A63A-E4F8-8143CA9D1E94}"/>
                    </a:ext>
                  </a:extLst>
                </p:cNvPr>
                <p:cNvGrpSpPr/>
                <p:nvPr/>
              </p:nvGrpSpPr>
              <p:grpSpPr>
                <a:xfrm>
                  <a:off x="7012923" y="2303770"/>
                  <a:ext cx="4510474" cy="1213193"/>
                  <a:chOff x="8703063" y="2944186"/>
                  <a:chExt cx="3300364" cy="706937"/>
                </a:xfrm>
              </p:grpSpPr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CFBE83BC-7B85-B749-4E60-006A2C61ACCC}"/>
                      </a:ext>
                    </a:extLst>
                  </p:cNvPr>
                  <p:cNvSpPr txBox="1"/>
                  <p:nvPr/>
                </p:nvSpPr>
                <p:spPr>
                  <a:xfrm>
                    <a:off x="11692734" y="3435910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44" name="组合 43">
                    <a:extLst>
                      <a:ext uri="{FF2B5EF4-FFF2-40B4-BE49-F238E27FC236}">
                        <a16:creationId xmlns:a16="http://schemas.microsoft.com/office/drawing/2014/main" id="{C51FBE3C-D6A7-8E7B-D9FB-D76E6BBA4BE6}"/>
                      </a:ext>
                    </a:extLst>
                  </p:cNvPr>
                  <p:cNvGrpSpPr/>
                  <p:nvPr/>
                </p:nvGrpSpPr>
                <p:grpSpPr>
                  <a:xfrm>
                    <a:off x="8703063" y="2944186"/>
                    <a:ext cx="3001006" cy="658831"/>
                    <a:chOff x="8614330" y="5605509"/>
                    <a:chExt cx="2599775" cy="521264"/>
                  </a:xfrm>
                </p:grpSpPr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20AA3F34-0C16-CFE1-7AEF-CE14652429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8703" y="5605509"/>
                      <a:ext cx="698050" cy="170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)/dB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cxnSp>
                  <p:nvCxnSpPr>
                    <p:cNvPr id="46" name="直接箭头连接符 45">
                      <a:extLst>
                        <a:ext uri="{FF2B5EF4-FFF2-40B4-BE49-F238E27FC236}">
                          <a16:creationId xmlns:a16="http://schemas.microsoft.com/office/drawing/2014/main" id="{AC68B4F2-052D-2BD9-36BA-C1AB25DDC5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14330" y="6126773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BDCE730B-29ED-2449-4D21-D516A4A72B19}"/>
                    </a:ext>
                  </a:extLst>
                </p:cNvPr>
                <p:cNvGrpSpPr/>
                <p:nvPr/>
              </p:nvGrpSpPr>
              <p:grpSpPr>
                <a:xfrm>
                  <a:off x="7012928" y="4014395"/>
                  <a:ext cx="4536073" cy="969802"/>
                  <a:chOff x="8697296" y="2871197"/>
                  <a:chExt cx="3319094" cy="565112"/>
                </a:xfrm>
              </p:grpSpPr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37F47BD6-134C-B8B4-0D90-AE2564B1C2BD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5697" y="3221096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40" name="组合 39">
                    <a:extLst>
                      <a:ext uri="{FF2B5EF4-FFF2-40B4-BE49-F238E27FC236}">
                        <a16:creationId xmlns:a16="http://schemas.microsoft.com/office/drawing/2014/main" id="{EA9213AA-7E79-0D56-633B-C43837856AB2}"/>
                      </a:ext>
                    </a:extLst>
                  </p:cNvPr>
                  <p:cNvGrpSpPr/>
                  <p:nvPr/>
                </p:nvGrpSpPr>
                <p:grpSpPr>
                  <a:xfrm>
                    <a:off x="8697296" y="2871197"/>
                    <a:ext cx="3001006" cy="486610"/>
                    <a:chOff x="8609335" y="5547814"/>
                    <a:chExt cx="2599775" cy="385007"/>
                  </a:xfrm>
                </p:grpSpPr>
                <p:cxnSp>
                  <p:nvCxnSpPr>
                    <p:cNvPr id="42" name="直接箭头连接符 41">
                      <a:extLst>
                        <a:ext uri="{FF2B5EF4-FFF2-40B4-BE49-F238E27FC236}">
                          <a16:creationId xmlns:a16="http://schemas.microsoft.com/office/drawing/2014/main" id="{6F6998C2-BDF2-C624-A206-710F39536B8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09335" y="5932821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3CCD49D7-2284-3387-BD13-D134EA63DF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3707" y="5547814"/>
                      <a:ext cx="652405" cy="1702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)/°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218EF216-4EE6-E6B9-420B-F42EC201413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6052" y="4509120"/>
                <a:ext cx="0" cy="144016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</p:grpSp>
      </p:grpSp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BE25A5D9-F754-82EC-F662-5E749DCE54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84169"/>
              </p:ext>
            </p:extLst>
          </p:nvPr>
        </p:nvGraphicFramePr>
        <p:xfrm>
          <a:off x="6319310" y="5349045"/>
          <a:ext cx="207511" cy="29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6720" imgH="177480" progId="Equation.DSMT4">
                  <p:embed/>
                </p:oleObj>
              </mc:Choice>
              <mc:Fallback>
                <p:oleObj name="Equation" r:id="rId10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19310" y="5349045"/>
                        <a:ext cx="207511" cy="290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图片 48">
            <a:extLst>
              <a:ext uri="{FF2B5EF4-FFF2-40B4-BE49-F238E27FC236}">
                <a16:creationId xmlns:a16="http://schemas.microsoft.com/office/drawing/2014/main" id="{5517DAAC-C833-D13B-F333-214007AA13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881"/>
          <a:stretch/>
        </p:blipFill>
        <p:spPr>
          <a:xfrm>
            <a:off x="5810802" y="2628547"/>
            <a:ext cx="5334000" cy="36051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积分环节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902D06D-0368-E68A-B46E-FE431CE9B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543001"/>
              </p:ext>
            </p:extLst>
          </p:nvPr>
        </p:nvGraphicFramePr>
        <p:xfrm>
          <a:off x="2192178" y="1804768"/>
          <a:ext cx="130333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7960" imgH="342720" progId="Equation.DSMT4">
                  <p:embed/>
                </p:oleObj>
              </mc:Choice>
              <mc:Fallback>
                <p:oleObj name="Equation" r:id="rId2" imgW="507960" imgH="342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902D06D-0368-E68A-B46E-FE431CE9BB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2178" y="1804768"/>
                        <a:ext cx="1303337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4D88B53-F128-2B0D-85AA-8CD090270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02829"/>
              </p:ext>
            </p:extLst>
          </p:nvPr>
        </p:nvGraphicFramePr>
        <p:xfrm>
          <a:off x="5800725" y="1814513"/>
          <a:ext cx="2798763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17440" imgH="380880" progId="Equation.DSMT4">
                  <p:embed/>
                </p:oleObj>
              </mc:Choice>
              <mc:Fallback>
                <p:oleObj name="Equation" r:id="rId4" imgW="1117440" imgH="3808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4D88B53-F128-2B0D-85AA-8CD090270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0725" y="1814513"/>
                        <a:ext cx="2798763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>
            <a:extLst>
              <a:ext uri="{FF2B5EF4-FFF2-40B4-BE49-F238E27FC236}">
                <a16:creationId xmlns:a16="http://schemas.microsoft.com/office/drawing/2014/main" id="{4F7CE16E-B0EF-91CD-88FB-89014972A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6EEBC2C-034E-D415-60C4-CCF22CED2AE0}"/>
              </a:ext>
            </a:extLst>
          </p:cNvPr>
          <p:cNvGrpSpPr/>
          <p:nvPr/>
        </p:nvGrpSpPr>
        <p:grpSpPr>
          <a:xfrm>
            <a:off x="1329875" y="3068960"/>
            <a:ext cx="4364084" cy="3505205"/>
            <a:chOff x="8862961" y="3026230"/>
            <a:chExt cx="4364084" cy="350520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B27F283-D57E-003A-647F-16363E5FD62E}"/>
                </a:ext>
              </a:extLst>
            </p:cNvPr>
            <p:cNvGrpSpPr/>
            <p:nvPr/>
          </p:nvGrpSpPr>
          <p:grpSpPr>
            <a:xfrm>
              <a:off x="8862961" y="3026230"/>
              <a:ext cx="4364084" cy="3276137"/>
              <a:chOff x="8181740" y="2206788"/>
              <a:chExt cx="3193249" cy="1909034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428D649-E7C5-4F87-BAE2-C2EA4B2C8A43}"/>
                  </a:ext>
                </a:extLst>
              </p:cNvPr>
              <p:cNvSpPr txBox="1"/>
              <p:nvPr/>
            </p:nvSpPr>
            <p:spPr>
              <a:xfrm>
                <a:off x="11064296" y="2735366"/>
                <a:ext cx="310693" cy="21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endParaRPr lang="zh-CN" altLang="en-US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14FADABD-13D0-D333-560F-2BC45EA9AC52}"/>
                  </a:ext>
                </a:extLst>
              </p:cNvPr>
              <p:cNvGrpSpPr/>
              <p:nvPr/>
            </p:nvGrpSpPr>
            <p:grpSpPr>
              <a:xfrm>
                <a:off x="8181740" y="2206788"/>
                <a:ext cx="2950588" cy="1909034"/>
                <a:chOff x="8162709" y="5022124"/>
                <a:chExt cx="2556098" cy="1510431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29AAAC0-3784-CC9C-2F12-8F637CA489A4}"/>
                    </a:ext>
                  </a:extLst>
                </p:cNvPr>
                <p:cNvSpPr txBox="1"/>
                <p:nvPr/>
              </p:nvSpPr>
              <p:spPr>
                <a:xfrm>
                  <a:off x="8685906" y="5022124"/>
                  <a:ext cx="334026" cy="170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800" b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j</a:t>
                  </a:r>
                  <a:r>
                    <a:rPr lang="en-US" altLang="zh-CN" sz="1800" b="1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y</a:t>
                  </a:r>
                  <a:endParaRPr lang="zh-CN" altLang="en-US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4B76AB8-46AF-800A-EB04-0B90A6C7EBC2}"/>
                    </a:ext>
                  </a:extLst>
                </p:cNvPr>
                <p:cNvSpPr txBox="1"/>
                <p:nvPr/>
              </p:nvSpPr>
              <p:spPr>
                <a:xfrm>
                  <a:off x="8627645" y="5454525"/>
                  <a:ext cx="290333" cy="141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O</a:t>
                  </a:r>
                  <a:endParaRPr lang="zh-CN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9F00D75A-498E-468C-44A4-09BEF4A0E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2709" y="5471773"/>
                  <a:ext cx="2556098" cy="0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E64FB585-429D-06BB-91BD-6451A8398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9156" y="5071813"/>
                  <a:ext cx="0" cy="1460742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F952F792-B89B-D23F-B73A-18FF2F9A47D6}"/>
                </a:ext>
              </a:extLst>
            </p:cNvPr>
            <p:cNvSpPr txBox="1"/>
            <p:nvPr/>
          </p:nvSpPr>
          <p:spPr>
            <a:xfrm>
              <a:off x="10145825" y="6223658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积分环节奈奎斯特图</a:t>
              </a:r>
            </a:p>
          </p:txBody>
        </p:sp>
      </p:grpSp>
      <p:sp>
        <p:nvSpPr>
          <p:cNvPr id="47" name="TextBox 5">
            <a:extLst>
              <a:ext uri="{FF2B5EF4-FFF2-40B4-BE49-F238E27FC236}">
                <a16:creationId xmlns:a16="http://schemas.microsoft.com/office/drawing/2014/main" id="{C4670F1B-CA49-B38F-9F25-58CD1B202908}"/>
              </a:ext>
            </a:extLst>
          </p:cNvPr>
          <p:cNvSpPr txBox="1"/>
          <p:nvPr/>
        </p:nvSpPr>
        <p:spPr>
          <a:xfrm>
            <a:off x="7814137" y="628959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积分环节</a:t>
            </a:r>
            <a:r>
              <a:rPr lang="en-US" altLang="zh-CN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Bode</a:t>
            </a:r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图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9A5CF44A-972F-B984-504B-5F7DF55FB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644070"/>
              </p:ext>
            </p:extLst>
          </p:nvPr>
        </p:nvGraphicFramePr>
        <p:xfrm>
          <a:off x="8140355" y="3661654"/>
          <a:ext cx="114776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7320" imgH="177480" progId="Equation.DSMT4">
                  <p:embed/>
                </p:oleObj>
              </mc:Choice>
              <mc:Fallback>
                <p:oleObj name="Equation" r:id="rId6" imgW="787320" imgH="177480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9A5CF44A-972F-B984-504B-5F7DF55FB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40355" y="3661654"/>
                        <a:ext cx="1147763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2084E1-8D19-A778-5EEB-5C42CBBA45EF}"/>
              </a:ext>
            </a:extLst>
          </p:cNvPr>
          <p:cNvGrpSpPr/>
          <p:nvPr/>
        </p:nvGrpSpPr>
        <p:grpSpPr>
          <a:xfrm>
            <a:off x="6609868" y="2948595"/>
            <a:ext cx="4538713" cy="3317793"/>
            <a:chOff x="845726" y="2631487"/>
            <a:chExt cx="4538713" cy="3317793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593E4EF-724E-4CEE-8F21-38D9A7B44070}"/>
                </a:ext>
              </a:extLst>
            </p:cNvPr>
            <p:cNvCxnSpPr/>
            <p:nvPr/>
          </p:nvCxnSpPr>
          <p:spPr bwMode="auto">
            <a:xfrm>
              <a:off x="845726" y="2746593"/>
              <a:ext cx="0" cy="169613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ADB8C27-BD7E-3FA1-BF57-1F22E332DE48}"/>
                </a:ext>
              </a:extLst>
            </p:cNvPr>
            <p:cNvGrpSpPr/>
            <p:nvPr/>
          </p:nvGrpSpPr>
          <p:grpSpPr>
            <a:xfrm>
              <a:off x="846052" y="2631487"/>
              <a:ext cx="4538387" cy="3317793"/>
              <a:chOff x="846052" y="2631487"/>
              <a:chExt cx="4538387" cy="3317793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9A5909F7-4371-2217-DA1C-AD47554F10F9}"/>
                  </a:ext>
                </a:extLst>
              </p:cNvPr>
              <p:cNvGrpSpPr/>
              <p:nvPr/>
            </p:nvGrpSpPr>
            <p:grpSpPr>
              <a:xfrm>
                <a:off x="848361" y="2631487"/>
                <a:ext cx="4536078" cy="2680427"/>
                <a:chOff x="7012923" y="2303770"/>
                <a:chExt cx="4536078" cy="2680427"/>
              </a:xfrm>
            </p:grpSpPr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02627BD4-C89A-A63A-E4F8-8143CA9D1E94}"/>
                    </a:ext>
                  </a:extLst>
                </p:cNvPr>
                <p:cNvGrpSpPr/>
                <p:nvPr/>
              </p:nvGrpSpPr>
              <p:grpSpPr>
                <a:xfrm>
                  <a:off x="7012923" y="2303770"/>
                  <a:ext cx="4510474" cy="1213193"/>
                  <a:chOff x="8703063" y="2944186"/>
                  <a:chExt cx="3300364" cy="706937"/>
                </a:xfrm>
              </p:grpSpPr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CFBE83BC-7B85-B749-4E60-006A2C61ACCC}"/>
                      </a:ext>
                    </a:extLst>
                  </p:cNvPr>
                  <p:cNvSpPr txBox="1"/>
                  <p:nvPr/>
                </p:nvSpPr>
                <p:spPr>
                  <a:xfrm>
                    <a:off x="11692734" y="3435910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44" name="组合 43">
                    <a:extLst>
                      <a:ext uri="{FF2B5EF4-FFF2-40B4-BE49-F238E27FC236}">
                        <a16:creationId xmlns:a16="http://schemas.microsoft.com/office/drawing/2014/main" id="{C51FBE3C-D6A7-8E7B-D9FB-D76E6BBA4BE6}"/>
                      </a:ext>
                    </a:extLst>
                  </p:cNvPr>
                  <p:cNvGrpSpPr/>
                  <p:nvPr/>
                </p:nvGrpSpPr>
                <p:grpSpPr>
                  <a:xfrm>
                    <a:off x="8703063" y="2944186"/>
                    <a:ext cx="3001006" cy="658831"/>
                    <a:chOff x="8614330" y="5605509"/>
                    <a:chExt cx="2599775" cy="521264"/>
                  </a:xfrm>
                </p:grpSpPr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20AA3F34-0C16-CFE1-7AEF-CE14652429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8703" y="5605509"/>
                      <a:ext cx="698050" cy="170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)/dB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cxnSp>
                  <p:nvCxnSpPr>
                    <p:cNvPr id="46" name="直接箭头连接符 45">
                      <a:extLst>
                        <a:ext uri="{FF2B5EF4-FFF2-40B4-BE49-F238E27FC236}">
                          <a16:creationId xmlns:a16="http://schemas.microsoft.com/office/drawing/2014/main" id="{AC68B4F2-052D-2BD9-36BA-C1AB25DDC5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14330" y="6126773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BDCE730B-29ED-2449-4D21-D516A4A72B19}"/>
                    </a:ext>
                  </a:extLst>
                </p:cNvPr>
                <p:cNvGrpSpPr/>
                <p:nvPr/>
              </p:nvGrpSpPr>
              <p:grpSpPr>
                <a:xfrm>
                  <a:off x="7012928" y="4014395"/>
                  <a:ext cx="4536073" cy="969802"/>
                  <a:chOff x="8697296" y="2871197"/>
                  <a:chExt cx="3319094" cy="565112"/>
                </a:xfrm>
              </p:grpSpPr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37F47BD6-134C-B8B4-0D90-AE2564B1C2BD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5697" y="3221096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40" name="组合 39">
                    <a:extLst>
                      <a:ext uri="{FF2B5EF4-FFF2-40B4-BE49-F238E27FC236}">
                        <a16:creationId xmlns:a16="http://schemas.microsoft.com/office/drawing/2014/main" id="{EA9213AA-7E79-0D56-633B-C43837856AB2}"/>
                      </a:ext>
                    </a:extLst>
                  </p:cNvPr>
                  <p:cNvGrpSpPr/>
                  <p:nvPr/>
                </p:nvGrpSpPr>
                <p:grpSpPr>
                  <a:xfrm>
                    <a:off x="8697296" y="2871197"/>
                    <a:ext cx="3001006" cy="486610"/>
                    <a:chOff x="8609335" y="5547814"/>
                    <a:chExt cx="2599775" cy="385007"/>
                  </a:xfrm>
                </p:grpSpPr>
                <p:cxnSp>
                  <p:nvCxnSpPr>
                    <p:cNvPr id="42" name="直接箭头连接符 41">
                      <a:extLst>
                        <a:ext uri="{FF2B5EF4-FFF2-40B4-BE49-F238E27FC236}">
                          <a16:creationId xmlns:a16="http://schemas.microsoft.com/office/drawing/2014/main" id="{6F6998C2-BDF2-C624-A206-710F39536B8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09335" y="5932821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3CCD49D7-2284-3387-BD13-D134EA63DF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3707" y="5547814"/>
                      <a:ext cx="652405" cy="1702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)/°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218EF216-4EE6-E6B9-420B-F42EC201413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6052" y="4509120"/>
                <a:ext cx="0" cy="144016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</p:grpSp>
      </p:grpSp>
      <p:sp>
        <p:nvSpPr>
          <p:cNvPr id="2" name="Text Box 4">
            <a:extLst>
              <a:ext uri="{FF2B5EF4-FFF2-40B4-BE49-F238E27FC236}">
                <a16:creationId xmlns:a16="http://schemas.microsoft.com/office/drawing/2014/main" id="{D48CBE50-FFE7-4F85-57B0-399CD202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343" y="2010414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398899-4C6B-F9DE-CB7A-BF4F2246A3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097" t="10131" r="94" b="17366"/>
          <a:stretch/>
        </p:blipFill>
        <p:spPr>
          <a:xfrm>
            <a:off x="1807320" y="3976065"/>
            <a:ext cx="3389867" cy="23690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30306B-DA4B-3426-7D2C-2B12F79F957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749" b="6984"/>
          <a:stretch/>
        </p:blipFill>
        <p:spPr>
          <a:xfrm>
            <a:off x="6384034" y="3127333"/>
            <a:ext cx="4760654" cy="166981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3E313DA-E5FE-C9D8-AE84-91FC3E788B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1061"/>
          <a:stretch/>
        </p:blipFill>
        <p:spPr>
          <a:xfrm>
            <a:off x="5810688" y="4763642"/>
            <a:ext cx="5334000" cy="1440158"/>
          </a:xfrm>
          <a:prstGeom prst="rect">
            <a:avLst/>
          </a:prstGeom>
        </p:spPr>
      </p:pic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6714D40B-C89D-958E-97CF-416C9854F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646520"/>
              </p:ext>
            </p:extLst>
          </p:nvPr>
        </p:nvGraphicFramePr>
        <p:xfrm>
          <a:off x="1342891" y="6168809"/>
          <a:ext cx="61277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80880" imgH="152280" progId="Equation.DSMT4">
                  <p:embed/>
                </p:oleObj>
              </mc:Choice>
              <mc:Fallback>
                <p:oleObj name="Equation" r:id="rId11" imgW="3808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42891" y="6168809"/>
                        <a:ext cx="612775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A4FC2239-DFB1-7FAF-BDD8-9B55D5FDF4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15561"/>
              </p:ext>
            </p:extLst>
          </p:nvPr>
        </p:nvGraphicFramePr>
        <p:xfrm>
          <a:off x="1259395" y="4044252"/>
          <a:ext cx="787928" cy="222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95000" imgH="139680" progId="Equation.DSMT4">
                  <p:embed/>
                </p:oleObj>
              </mc:Choice>
              <mc:Fallback>
                <p:oleObj name="Equation" r:id="rId13" imgW="49500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59395" y="4044252"/>
                        <a:ext cx="787928" cy="2222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742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微分环节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902D06D-0368-E68A-B46E-FE431CE9B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177632"/>
              </p:ext>
            </p:extLst>
          </p:nvPr>
        </p:nvGraphicFramePr>
        <p:xfrm>
          <a:off x="2155260" y="2069485"/>
          <a:ext cx="1238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2400" imgH="177480" progId="Equation.DSMT4">
                  <p:embed/>
                </p:oleObj>
              </mc:Choice>
              <mc:Fallback>
                <p:oleObj name="Equation" r:id="rId2" imgW="482400" imgH="177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902D06D-0368-E68A-B46E-FE431CE9BB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55260" y="2069485"/>
                        <a:ext cx="1238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4D88B53-F128-2B0D-85AA-8CD090270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81192"/>
              </p:ext>
            </p:extLst>
          </p:nvPr>
        </p:nvGraphicFramePr>
        <p:xfrm>
          <a:off x="5893186" y="1795478"/>
          <a:ext cx="254476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15920" imgH="291960" progId="Equation.DSMT4">
                  <p:embed/>
                </p:oleObj>
              </mc:Choice>
              <mc:Fallback>
                <p:oleObj name="Equation" r:id="rId4" imgW="1015920" imgH="29196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4D88B53-F128-2B0D-85AA-8CD090270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3186" y="1795478"/>
                        <a:ext cx="2544763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>
            <a:extLst>
              <a:ext uri="{FF2B5EF4-FFF2-40B4-BE49-F238E27FC236}">
                <a16:creationId xmlns:a16="http://schemas.microsoft.com/office/drawing/2014/main" id="{4F7CE16E-B0EF-91CD-88FB-89014972A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6EEBC2C-034E-D415-60C4-CCF22CED2AE0}"/>
              </a:ext>
            </a:extLst>
          </p:cNvPr>
          <p:cNvGrpSpPr/>
          <p:nvPr/>
        </p:nvGrpSpPr>
        <p:grpSpPr>
          <a:xfrm>
            <a:off x="1329875" y="3068960"/>
            <a:ext cx="4364084" cy="3505205"/>
            <a:chOff x="8862961" y="3026230"/>
            <a:chExt cx="4364084" cy="350520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B27F283-D57E-003A-647F-16363E5FD62E}"/>
                </a:ext>
              </a:extLst>
            </p:cNvPr>
            <p:cNvGrpSpPr/>
            <p:nvPr/>
          </p:nvGrpSpPr>
          <p:grpSpPr>
            <a:xfrm>
              <a:off x="8862961" y="3026230"/>
              <a:ext cx="4364084" cy="3276137"/>
              <a:chOff x="8181740" y="2206788"/>
              <a:chExt cx="3193249" cy="1909034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428D649-E7C5-4F87-BAE2-C2EA4B2C8A43}"/>
                  </a:ext>
                </a:extLst>
              </p:cNvPr>
              <p:cNvSpPr txBox="1"/>
              <p:nvPr/>
            </p:nvSpPr>
            <p:spPr>
              <a:xfrm>
                <a:off x="11064296" y="3618969"/>
                <a:ext cx="310693" cy="21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endParaRPr lang="zh-CN" altLang="en-US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14FADABD-13D0-D333-560F-2BC45EA9AC52}"/>
                  </a:ext>
                </a:extLst>
              </p:cNvPr>
              <p:cNvGrpSpPr/>
              <p:nvPr/>
            </p:nvGrpSpPr>
            <p:grpSpPr>
              <a:xfrm>
                <a:off x="8181740" y="2206788"/>
                <a:ext cx="2950588" cy="1909034"/>
                <a:chOff x="8162709" y="5022124"/>
                <a:chExt cx="2556098" cy="1510431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29AAAC0-3784-CC9C-2F12-8F637CA489A4}"/>
                    </a:ext>
                  </a:extLst>
                </p:cNvPr>
                <p:cNvSpPr txBox="1"/>
                <p:nvPr/>
              </p:nvSpPr>
              <p:spPr>
                <a:xfrm>
                  <a:off x="8685906" y="5022124"/>
                  <a:ext cx="334026" cy="170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800" b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j</a:t>
                  </a:r>
                  <a:r>
                    <a:rPr lang="en-US" altLang="zh-CN" sz="1800" b="1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y</a:t>
                  </a:r>
                  <a:endParaRPr lang="zh-CN" altLang="en-US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4B76AB8-46AF-800A-EB04-0B90A6C7EBC2}"/>
                    </a:ext>
                  </a:extLst>
                </p:cNvPr>
                <p:cNvSpPr txBox="1"/>
                <p:nvPr/>
              </p:nvSpPr>
              <p:spPr>
                <a:xfrm>
                  <a:off x="8627645" y="6153641"/>
                  <a:ext cx="290333" cy="141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O</a:t>
                  </a:r>
                  <a:endParaRPr lang="zh-CN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9F00D75A-498E-468C-44A4-09BEF4A0E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2709" y="6170889"/>
                  <a:ext cx="2556098" cy="0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E64FB585-429D-06BB-91BD-6451A8398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9156" y="5071813"/>
                  <a:ext cx="0" cy="1460742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F952F792-B89B-D23F-B73A-18FF2F9A47D6}"/>
                </a:ext>
              </a:extLst>
            </p:cNvPr>
            <p:cNvSpPr txBox="1"/>
            <p:nvPr/>
          </p:nvSpPr>
          <p:spPr>
            <a:xfrm>
              <a:off x="10145825" y="6223658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微分环节奈奎斯特图</a:t>
              </a:r>
            </a:p>
          </p:txBody>
        </p:sp>
      </p:grpSp>
      <p:sp>
        <p:nvSpPr>
          <p:cNvPr id="47" name="TextBox 5">
            <a:extLst>
              <a:ext uri="{FF2B5EF4-FFF2-40B4-BE49-F238E27FC236}">
                <a16:creationId xmlns:a16="http://schemas.microsoft.com/office/drawing/2014/main" id="{C4670F1B-CA49-B38F-9F25-58CD1B202908}"/>
              </a:ext>
            </a:extLst>
          </p:cNvPr>
          <p:cNvSpPr txBox="1"/>
          <p:nvPr/>
        </p:nvSpPr>
        <p:spPr>
          <a:xfrm>
            <a:off x="7814137" y="628959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微分环节</a:t>
            </a:r>
            <a:r>
              <a:rPr lang="en-US" altLang="zh-CN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Bode</a:t>
            </a:r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图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9A5CF44A-972F-B984-504B-5F7DF55FB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06981"/>
              </p:ext>
            </p:extLst>
          </p:nvPr>
        </p:nvGraphicFramePr>
        <p:xfrm>
          <a:off x="8976320" y="3407582"/>
          <a:ext cx="114776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7320" imgH="177480" progId="Equation.DSMT4">
                  <p:embed/>
                </p:oleObj>
              </mc:Choice>
              <mc:Fallback>
                <p:oleObj name="Equation" r:id="rId6" imgW="787320" imgH="177480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9A5CF44A-972F-B984-504B-5F7DF55FB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76320" y="3407582"/>
                        <a:ext cx="1147763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2084E1-8D19-A778-5EEB-5C42CBBA45EF}"/>
              </a:ext>
            </a:extLst>
          </p:cNvPr>
          <p:cNvGrpSpPr/>
          <p:nvPr/>
        </p:nvGrpSpPr>
        <p:grpSpPr>
          <a:xfrm>
            <a:off x="6609868" y="2948595"/>
            <a:ext cx="4538713" cy="3317793"/>
            <a:chOff x="845726" y="2631487"/>
            <a:chExt cx="4538713" cy="3317793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593E4EF-724E-4CEE-8F21-38D9A7B44070}"/>
                </a:ext>
              </a:extLst>
            </p:cNvPr>
            <p:cNvCxnSpPr/>
            <p:nvPr/>
          </p:nvCxnSpPr>
          <p:spPr bwMode="auto">
            <a:xfrm>
              <a:off x="845726" y="2746593"/>
              <a:ext cx="0" cy="169613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ADB8C27-BD7E-3FA1-BF57-1F22E332DE48}"/>
                </a:ext>
              </a:extLst>
            </p:cNvPr>
            <p:cNvGrpSpPr/>
            <p:nvPr/>
          </p:nvGrpSpPr>
          <p:grpSpPr>
            <a:xfrm>
              <a:off x="846052" y="2631487"/>
              <a:ext cx="4538387" cy="3317793"/>
              <a:chOff x="846052" y="2631487"/>
              <a:chExt cx="4538387" cy="3317793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9A5909F7-4371-2217-DA1C-AD47554F10F9}"/>
                  </a:ext>
                </a:extLst>
              </p:cNvPr>
              <p:cNvGrpSpPr/>
              <p:nvPr/>
            </p:nvGrpSpPr>
            <p:grpSpPr>
              <a:xfrm>
                <a:off x="848361" y="2631487"/>
                <a:ext cx="4536078" cy="3081985"/>
                <a:chOff x="7012923" y="2303770"/>
                <a:chExt cx="4536078" cy="3081985"/>
              </a:xfrm>
            </p:grpSpPr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02627BD4-C89A-A63A-E4F8-8143CA9D1E94}"/>
                    </a:ext>
                  </a:extLst>
                </p:cNvPr>
                <p:cNvGrpSpPr/>
                <p:nvPr/>
              </p:nvGrpSpPr>
              <p:grpSpPr>
                <a:xfrm>
                  <a:off x="7012923" y="2303770"/>
                  <a:ext cx="4510474" cy="1213193"/>
                  <a:chOff x="8703063" y="2944186"/>
                  <a:chExt cx="3300364" cy="706937"/>
                </a:xfrm>
              </p:grpSpPr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CFBE83BC-7B85-B749-4E60-006A2C61ACCC}"/>
                      </a:ext>
                    </a:extLst>
                  </p:cNvPr>
                  <p:cNvSpPr txBox="1"/>
                  <p:nvPr/>
                </p:nvSpPr>
                <p:spPr>
                  <a:xfrm>
                    <a:off x="11692734" y="3435910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44" name="组合 43">
                    <a:extLst>
                      <a:ext uri="{FF2B5EF4-FFF2-40B4-BE49-F238E27FC236}">
                        <a16:creationId xmlns:a16="http://schemas.microsoft.com/office/drawing/2014/main" id="{C51FBE3C-D6A7-8E7B-D9FB-D76E6BBA4BE6}"/>
                      </a:ext>
                    </a:extLst>
                  </p:cNvPr>
                  <p:cNvGrpSpPr/>
                  <p:nvPr/>
                </p:nvGrpSpPr>
                <p:grpSpPr>
                  <a:xfrm>
                    <a:off x="8703063" y="2944186"/>
                    <a:ext cx="3001006" cy="658831"/>
                    <a:chOff x="8614330" y="5605509"/>
                    <a:chExt cx="2599775" cy="521264"/>
                  </a:xfrm>
                </p:grpSpPr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20AA3F34-0C16-CFE1-7AEF-CE14652429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8703" y="5605509"/>
                      <a:ext cx="698050" cy="170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)/dB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cxnSp>
                  <p:nvCxnSpPr>
                    <p:cNvPr id="46" name="直接箭头连接符 45">
                      <a:extLst>
                        <a:ext uri="{FF2B5EF4-FFF2-40B4-BE49-F238E27FC236}">
                          <a16:creationId xmlns:a16="http://schemas.microsoft.com/office/drawing/2014/main" id="{AC68B4F2-052D-2BD9-36BA-C1AB25DDC5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14330" y="6126773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BDCE730B-29ED-2449-4D21-D516A4A72B19}"/>
                    </a:ext>
                  </a:extLst>
                </p:cNvPr>
                <p:cNvGrpSpPr/>
                <p:nvPr/>
              </p:nvGrpSpPr>
              <p:grpSpPr>
                <a:xfrm>
                  <a:off x="7012928" y="4014353"/>
                  <a:ext cx="4536073" cy="1371402"/>
                  <a:chOff x="8697296" y="2871177"/>
                  <a:chExt cx="3319094" cy="799129"/>
                </a:xfrm>
              </p:grpSpPr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37F47BD6-134C-B8B4-0D90-AE2564B1C2BD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5697" y="3455093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40" name="组合 39">
                    <a:extLst>
                      <a:ext uri="{FF2B5EF4-FFF2-40B4-BE49-F238E27FC236}">
                        <a16:creationId xmlns:a16="http://schemas.microsoft.com/office/drawing/2014/main" id="{EA9213AA-7E79-0D56-633B-C43837856AB2}"/>
                      </a:ext>
                    </a:extLst>
                  </p:cNvPr>
                  <p:cNvGrpSpPr/>
                  <p:nvPr/>
                </p:nvGrpSpPr>
                <p:grpSpPr>
                  <a:xfrm>
                    <a:off x="8697296" y="2871177"/>
                    <a:ext cx="3001006" cy="720605"/>
                    <a:chOff x="8609335" y="5547814"/>
                    <a:chExt cx="2599775" cy="570146"/>
                  </a:xfrm>
                </p:grpSpPr>
                <p:cxnSp>
                  <p:nvCxnSpPr>
                    <p:cNvPr id="42" name="直接箭头连接符 41">
                      <a:extLst>
                        <a:ext uri="{FF2B5EF4-FFF2-40B4-BE49-F238E27FC236}">
                          <a16:creationId xmlns:a16="http://schemas.microsoft.com/office/drawing/2014/main" id="{6F6998C2-BDF2-C624-A206-710F39536B8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09335" y="6117960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3CCD49D7-2284-3387-BD13-D134EA63DF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3707" y="5547814"/>
                      <a:ext cx="652405" cy="1702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)/°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218EF216-4EE6-E6B9-420B-F42EC201413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6052" y="4509120"/>
                <a:ext cx="0" cy="144016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</p:grpSp>
      </p:grpSp>
      <p:sp>
        <p:nvSpPr>
          <p:cNvPr id="2" name="Text Box 4">
            <a:extLst>
              <a:ext uri="{FF2B5EF4-FFF2-40B4-BE49-F238E27FC236}">
                <a16:creationId xmlns:a16="http://schemas.microsoft.com/office/drawing/2014/main" id="{D48CBE50-FFE7-4F85-57B0-399CD202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343" y="2010414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398899-4C6B-F9DE-CB7A-BF4F2246A3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097" t="13780" r="94" b="17366"/>
          <a:stretch/>
        </p:blipFill>
        <p:spPr>
          <a:xfrm>
            <a:off x="1797901" y="3265255"/>
            <a:ext cx="3502657" cy="2297043"/>
          </a:xfrm>
          <a:prstGeom prst="rect">
            <a:avLst/>
          </a:prstGeom>
        </p:spPr>
      </p:pic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6714D40B-C89D-958E-97CF-416C9854F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862638"/>
              </p:ext>
            </p:extLst>
          </p:nvPr>
        </p:nvGraphicFramePr>
        <p:xfrm>
          <a:off x="1416093" y="5282063"/>
          <a:ext cx="61277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80880" imgH="152280" progId="Equation.DSMT4">
                  <p:embed/>
                </p:oleObj>
              </mc:Choice>
              <mc:Fallback>
                <p:oleObj name="Equation" r:id="rId9" imgW="380880" imgH="15228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6714D40B-C89D-958E-97CF-416C9854F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16093" y="5282063"/>
                        <a:ext cx="612775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A4FC2239-DFB1-7FAF-BDD8-9B55D5FDF4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603068"/>
              </p:ext>
            </p:extLst>
          </p:nvPr>
        </p:nvGraphicFramePr>
        <p:xfrm>
          <a:off x="1248638" y="3223272"/>
          <a:ext cx="787928" cy="222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95000" imgH="139680" progId="Equation.DSMT4">
                  <p:embed/>
                </p:oleObj>
              </mc:Choice>
              <mc:Fallback>
                <p:oleObj name="Equation" r:id="rId11" imgW="495000" imgH="13968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A4FC2239-DFB1-7FAF-BDD8-9B55D5FDF4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48638" y="3223272"/>
                        <a:ext cx="787928" cy="2222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9A459649-C1E2-F08D-92C6-D89807C54AD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8447"/>
          <a:stretch/>
        </p:blipFill>
        <p:spPr>
          <a:xfrm>
            <a:off x="5805488" y="3181839"/>
            <a:ext cx="5334000" cy="15347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52B557-5D2F-BAC5-F0E3-C94F14DA963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8447"/>
          <a:stretch/>
        </p:blipFill>
        <p:spPr>
          <a:xfrm>
            <a:off x="5806961" y="4694770"/>
            <a:ext cx="5334000" cy="153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24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8AE9060-BCCE-2D2C-44FB-B8EFCCD111EF}"/>
              </a:ext>
            </a:extLst>
          </p:cNvPr>
          <p:cNvGrpSpPr/>
          <p:nvPr/>
        </p:nvGrpSpPr>
        <p:grpSpPr>
          <a:xfrm>
            <a:off x="567116" y="1773238"/>
            <a:ext cx="11074022" cy="4742327"/>
            <a:chOff x="1896816" y="1780456"/>
            <a:chExt cx="8199712" cy="47423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A10DB45-8A15-1F75-678B-58F9A39A517D}"/>
                </a:ext>
              </a:extLst>
            </p:cNvPr>
            <p:cNvSpPr/>
            <p:nvPr/>
          </p:nvSpPr>
          <p:spPr>
            <a:xfrm>
              <a:off x="1896816" y="3555309"/>
              <a:ext cx="1928826" cy="928694"/>
            </a:xfrm>
            <a:prstGeom prst="rect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基本概念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D1FD26A-1691-65AF-65F9-869872555C56}"/>
                </a:ext>
              </a:extLst>
            </p:cNvPr>
            <p:cNvSpPr/>
            <p:nvPr/>
          </p:nvSpPr>
          <p:spPr>
            <a:xfrm>
              <a:off x="4381488" y="3571876"/>
              <a:ext cx="1928826" cy="928694"/>
            </a:xfrm>
            <a:prstGeom prst="rect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数学模型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EA83F83-8223-21B7-B278-96EF7CA8261D}"/>
                </a:ext>
              </a:extLst>
            </p:cNvPr>
            <p:cNvSpPr/>
            <p:nvPr/>
          </p:nvSpPr>
          <p:spPr>
            <a:xfrm>
              <a:off x="8167702" y="3571876"/>
              <a:ext cx="1928826" cy="928694"/>
            </a:xfrm>
            <a:prstGeom prst="rect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性能指标</a:t>
              </a:r>
            </a:p>
          </p:txBody>
        </p:sp>
        <p:sp>
          <p:nvSpPr>
            <p:cNvPr id="19" name="右箭头 7">
              <a:extLst>
                <a:ext uri="{FF2B5EF4-FFF2-40B4-BE49-F238E27FC236}">
                  <a16:creationId xmlns:a16="http://schemas.microsoft.com/office/drawing/2014/main" id="{E97E558C-CB94-CDA6-C87C-B7F853AA869C}"/>
                </a:ext>
              </a:extLst>
            </p:cNvPr>
            <p:cNvSpPr/>
            <p:nvPr/>
          </p:nvSpPr>
          <p:spPr>
            <a:xfrm flipV="1">
              <a:off x="3825643" y="3848790"/>
              <a:ext cx="555845" cy="374861"/>
            </a:xfrm>
            <a:prstGeom prst="rightArrow">
              <a:avLst/>
            </a:prstGeom>
            <a:solidFill>
              <a:srgbClr val="FF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0" name="肘形连接符 9">
              <a:extLst>
                <a:ext uri="{FF2B5EF4-FFF2-40B4-BE49-F238E27FC236}">
                  <a16:creationId xmlns:a16="http://schemas.microsoft.com/office/drawing/2014/main" id="{AD0468E4-D306-828F-2F4B-A6007557EDC2}"/>
                </a:ext>
              </a:extLst>
            </p:cNvPr>
            <p:cNvCxnSpPr/>
            <p:nvPr/>
          </p:nvCxnSpPr>
          <p:spPr>
            <a:xfrm rot="5400000" flipH="1" flipV="1">
              <a:off x="7273933" y="1679563"/>
              <a:ext cx="1588" cy="3786214"/>
            </a:xfrm>
            <a:prstGeom prst="bentConnector3">
              <a:avLst>
                <a:gd name="adj1" fmla="val 61780561"/>
              </a:avLst>
            </a:prstGeom>
            <a:ln w="444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11">
              <a:extLst>
                <a:ext uri="{FF2B5EF4-FFF2-40B4-BE49-F238E27FC236}">
                  <a16:creationId xmlns:a16="http://schemas.microsoft.com/office/drawing/2014/main" id="{C93E41E8-076A-5902-C038-4347FCB65EDC}"/>
                </a:ext>
              </a:extLst>
            </p:cNvPr>
            <p:cNvCxnSpPr/>
            <p:nvPr/>
          </p:nvCxnSpPr>
          <p:spPr>
            <a:xfrm rot="5400000" flipH="1" flipV="1">
              <a:off x="7273933" y="2616807"/>
              <a:ext cx="1588" cy="3786214"/>
            </a:xfrm>
            <a:prstGeom prst="bentConnector3">
              <a:avLst>
                <a:gd name="adj1" fmla="val -74976409"/>
              </a:avLst>
            </a:prstGeom>
            <a:ln w="444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0CC33EC4-1E1D-1728-A739-EAF133BD6FAD}"/>
                </a:ext>
              </a:extLst>
            </p:cNvPr>
            <p:cNvSpPr txBox="1"/>
            <p:nvPr/>
          </p:nvSpPr>
          <p:spPr>
            <a:xfrm>
              <a:off x="6667503" y="2808483"/>
              <a:ext cx="1285884" cy="2455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时域法</a:t>
              </a:r>
              <a:endParaRPr lang="en-US" altLang="zh-CN" sz="3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复域法</a:t>
              </a:r>
              <a:endParaRPr lang="en-US" altLang="zh-CN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b="1" u="sng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频域法</a:t>
              </a:r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DE710AC9-D219-35CD-9F06-EFCEA750FD21}"/>
                </a:ext>
              </a:extLst>
            </p:cNvPr>
            <p:cNvSpPr txBox="1"/>
            <p:nvPr/>
          </p:nvSpPr>
          <p:spPr>
            <a:xfrm>
              <a:off x="6738941" y="1780456"/>
              <a:ext cx="1143008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5C26F4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 析</a:t>
              </a:r>
            </a:p>
          </p:txBody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6D55E58B-1BB0-1B74-CC06-A2F0E258140A}"/>
                </a:ext>
              </a:extLst>
            </p:cNvPr>
            <p:cNvSpPr txBox="1"/>
            <p:nvPr/>
          </p:nvSpPr>
          <p:spPr>
            <a:xfrm>
              <a:off x="6738941" y="5876452"/>
              <a:ext cx="1143008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综 合</a:t>
              </a:r>
            </a:p>
          </p:txBody>
        </p:sp>
      </p:grpSp>
      <p:sp>
        <p:nvSpPr>
          <p:cNvPr id="27" name="标题 1">
            <a:extLst>
              <a:ext uri="{FF2B5EF4-FFF2-40B4-BE49-F238E27FC236}">
                <a16:creationId xmlns:a16="http://schemas.microsoft.com/office/drawing/2014/main" id="{765A01E1-EEEC-3ADD-1C7A-3D1F09EEA791}"/>
              </a:ext>
            </a:extLst>
          </p:cNvPr>
          <p:cNvSpPr txBox="1">
            <a:spLocks/>
          </p:cNvSpPr>
          <p:nvPr/>
        </p:nvSpPr>
        <p:spPr>
          <a:xfrm>
            <a:off x="1524000" y="-16"/>
            <a:ext cx="91440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本课程知识体系脉络图</a:t>
            </a:r>
            <a:endParaRPr lang="zh-CN" altLang="en-US" b="1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8081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一阶惯性环节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902D06D-0368-E68A-B46E-FE431CE9B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095306"/>
              </p:ext>
            </p:extLst>
          </p:nvPr>
        </p:nvGraphicFramePr>
        <p:xfrm>
          <a:off x="2083858" y="1831493"/>
          <a:ext cx="188912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6560" imgH="342720" progId="Equation.DSMT4">
                  <p:embed/>
                </p:oleObj>
              </mc:Choice>
              <mc:Fallback>
                <p:oleObj name="Equation" r:id="rId2" imgW="736560" imgH="342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902D06D-0368-E68A-B46E-FE431CE9BB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83858" y="1831493"/>
                        <a:ext cx="1889125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4D88B53-F128-2B0D-85AA-8CD090270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913242"/>
              </p:ext>
            </p:extLst>
          </p:nvPr>
        </p:nvGraphicFramePr>
        <p:xfrm>
          <a:off x="5724525" y="1816100"/>
          <a:ext cx="528002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08160" imgH="380880" progId="Equation.DSMT4">
                  <p:embed/>
                </p:oleObj>
              </mc:Choice>
              <mc:Fallback>
                <p:oleObj name="Equation" r:id="rId4" imgW="2108160" imgH="3808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4D88B53-F128-2B0D-85AA-8CD090270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4525" y="1816100"/>
                        <a:ext cx="5280025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>
            <a:extLst>
              <a:ext uri="{FF2B5EF4-FFF2-40B4-BE49-F238E27FC236}">
                <a16:creationId xmlns:a16="http://schemas.microsoft.com/office/drawing/2014/main" id="{4F7CE16E-B0EF-91CD-88FB-89014972A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48CBE50-FFE7-4F85-57B0-399CD202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343" y="2010414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FDAA55-3C71-9DA2-2234-5CCC7C49C5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96" t="13012" b="20720"/>
          <a:stretch/>
        </p:blipFill>
        <p:spPr>
          <a:xfrm>
            <a:off x="1566559" y="3123168"/>
            <a:ext cx="3910018" cy="310639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7C25CFD-9EF2-2E1E-76ED-E4317161DDD5}"/>
              </a:ext>
            </a:extLst>
          </p:cNvPr>
          <p:cNvGrpSpPr/>
          <p:nvPr/>
        </p:nvGrpSpPr>
        <p:grpSpPr>
          <a:xfrm>
            <a:off x="1112493" y="2953422"/>
            <a:ext cx="4364084" cy="3619128"/>
            <a:chOff x="8862961" y="3026230"/>
            <a:chExt cx="4364084" cy="361912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0D22E6-85EB-C936-BC22-4E480A257372}"/>
                </a:ext>
              </a:extLst>
            </p:cNvPr>
            <p:cNvGrpSpPr/>
            <p:nvPr/>
          </p:nvGrpSpPr>
          <p:grpSpPr>
            <a:xfrm>
              <a:off x="8862961" y="3026230"/>
              <a:ext cx="4364084" cy="3276137"/>
              <a:chOff x="8181740" y="2206788"/>
              <a:chExt cx="3193249" cy="1909034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751362-3FDC-422B-A836-70DED9077F85}"/>
                  </a:ext>
                </a:extLst>
              </p:cNvPr>
              <p:cNvSpPr txBox="1"/>
              <p:nvPr/>
            </p:nvSpPr>
            <p:spPr>
              <a:xfrm>
                <a:off x="11064296" y="3192706"/>
                <a:ext cx="310693" cy="21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endParaRPr lang="zh-CN" altLang="en-US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AFEE4B3D-75CC-62E4-A1E6-29DBF291B6FF}"/>
                  </a:ext>
                </a:extLst>
              </p:cNvPr>
              <p:cNvGrpSpPr/>
              <p:nvPr/>
            </p:nvGrpSpPr>
            <p:grpSpPr>
              <a:xfrm>
                <a:off x="8181740" y="2206788"/>
                <a:ext cx="2950588" cy="1909034"/>
                <a:chOff x="8162709" y="5022124"/>
                <a:chExt cx="2556098" cy="1510431"/>
              </a:xfrm>
            </p:grpSpPr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13DD5B3-02B1-7D1A-6638-A01C99115E64}"/>
                    </a:ext>
                  </a:extLst>
                </p:cNvPr>
                <p:cNvSpPr txBox="1"/>
                <p:nvPr/>
              </p:nvSpPr>
              <p:spPr>
                <a:xfrm>
                  <a:off x="8685906" y="5022124"/>
                  <a:ext cx="334026" cy="170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800" b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j</a:t>
                  </a:r>
                  <a:r>
                    <a:rPr lang="en-US" altLang="zh-CN" sz="1800" b="1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y</a:t>
                  </a:r>
                  <a:endParaRPr lang="zh-CN" altLang="en-US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98D1609B-7EA0-F6A2-E16F-787E9356C7E8}"/>
                    </a:ext>
                  </a:extLst>
                </p:cNvPr>
                <p:cNvSpPr txBox="1"/>
                <p:nvPr/>
              </p:nvSpPr>
              <p:spPr>
                <a:xfrm>
                  <a:off x="8606554" y="5830563"/>
                  <a:ext cx="290333" cy="141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O</a:t>
                  </a:r>
                  <a:endParaRPr lang="zh-CN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25A4D7D2-7ABC-C5CC-DF55-126FD25AC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2709" y="5833631"/>
                  <a:ext cx="2556098" cy="0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855A9636-D42B-6D38-1FA7-02A303050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9156" y="5071813"/>
                  <a:ext cx="0" cy="1460742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4C3B7F1F-271A-D1B1-6C5A-E17B69D8A6C4}"/>
                </a:ext>
              </a:extLst>
            </p:cNvPr>
            <p:cNvSpPr txBox="1"/>
            <p:nvPr/>
          </p:nvSpPr>
          <p:spPr>
            <a:xfrm>
              <a:off x="10159104" y="6337581"/>
              <a:ext cx="2175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一阶惯性环节奈奎斯特图</a:t>
              </a:r>
            </a:p>
          </p:txBody>
        </p:sp>
      </p:grp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C59E958A-E87C-B313-D891-6AA6D0617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19537"/>
              </p:ext>
            </p:extLst>
          </p:nvPr>
        </p:nvGraphicFramePr>
        <p:xfrm>
          <a:off x="4107555" y="4713587"/>
          <a:ext cx="61277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12766" imgH="244089" progId="Equation.DSMT4">
                  <p:embed/>
                </p:oleObj>
              </mc:Choice>
              <mc:Fallback>
                <p:oleObj name="Equation" r:id="rId7" imgW="612766" imgH="24408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07555" y="4713587"/>
                        <a:ext cx="612775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D66495C6-D8BE-4178-88DC-9AF870096E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25581"/>
              </p:ext>
            </p:extLst>
          </p:nvPr>
        </p:nvGraphicFramePr>
        <p:xfrm>
          <a:off x="1031668" y="4706933"/>
          <a:ext cx="7874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8099" imgH="222488" progId="Equation.DSMT4">
                  <p:embed/>
                </p:oleObj>
              </mc:Choice>
              <mc:Fallback>
                <p:oleObj name="Equation" r:id="rId9" imgW="788099" imgH="22248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31668" y="4706933"/>
                        <a:ext cx="787400" cy="22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7192E23F-C30A-112E-0765-495F853C3C5F}"/>
              </a:ext>
            </a:extLst>
          </p:cNvPr>
          <p:cNvGrpSpPr/>
          <p:nvPr/>
        </p:nvGrpSpPr>
        <p:grpSpPr>
          <a:xfrm>
            <a:off x="6344176" y="2419260"/>
            <a:ext cx="4608512" cy="3922902"/>
            <a:chOff x="6592771" y="2039917"/>
            <a:chExt cx="4823848" cy="3566972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9EE158D-7424-7F91-000A-FE51D7882628}"/>
                </a:ext>
              </a:extLst>
            </p:cNvPr>
            <p:cNvGrpSpPr/>
            <p:nvPr/>
          </p:nvGrpSpPr>
          <p:grpSpPr>
            <a:xfrm>
              <a:off x="6892009" y="2348868"/>
              <a:ext cx="4513111" cy="3258021"/>
              <a:chOff x="845725" y="2519809"/>
              <a:chExt cx="4513111" cy="3258021"/>
            </a:xfrm>
          </p:grpSpPr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ECC795AA-770A-74E2-2A49-EAD40CF56548}"/>
                  </a:ext>
                </a:extLst>
              </p:cNvPr>
              <p:cNvCxnSpPr/>
              <p:nvPr/>
            </p:nvCxnSpPr>
            <p:spPr bwMode="auto">
              <a:xfrm>
                <a:off x="845726" y="2605623"/>
                <a:ext cx="0" cy="169613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CE669F-D888-B5ED-613D-73C73C5BEA4C}"/>
                  </a:ext>
                </a:extLst>
              </p:cNvPr>
              <p:cNvGrpSpPr/>
              <p:nvPr/>
            </p:nvGrpSpPr>
            <p:grpSpPr>
              <a:xfrm>
                <a:off x="845725" y="2519809"/>
                <a:ext cx="4513111" cy="3258021"/>
                <a:chOff x="845725" y="2519809"/>
                <a:chExt cx="4513111" cy="3258021"/>
              </a:xfrm>
            </p:grpSpPr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AF3C199B-DB9A-2D96-7A16-9E78CE5E4CBE}"/>
                    </a:ext>
                  </a:extLst>
                </p:cNvPr>
                <p:cNvGrpSpPr/>
                <p:nvPr/>
              </p:nvGrpSpPr>
              <p:grpSpPr>
                <a:xfrm>
                  <a:off x="845725" y="2519809"/>
                  <a:ext cx="4513111" cy="2332767"/>
                  <a:chOff x="7010287" y="2192092"/>
                  <a:chExt cx="4513111" cy="2332767"/>
                </a:xfrm>
              </p:grpSpPr>
              <p:grpSp>
                <p:nvGrpSpPr>
                  <p:cNvPr id="64" name="组合 63">
                    <a:extLst>
                      <a:ext uri="{FF2B5EF4-FFF2-40B4-BE49-F238E27FC236}">
                        <a16:creationId xmlns:a16="http://schemas.microsoft.com/office/drawing/2014/main" id="{32DD84F8-C8BB-AEDB-57CC-37F8BEAA038C}"/>
                      </a:ext>
                    </a:extLst>
                  </p:cNvPr>
                  <p:cNvGrpSpPr/>
                  <p:nvPr/>
                </p:nvGrpSpPr>
                <p:grpSpPr>
                  <a:xfrm>
                    <a:off x="7013648" y="2192092"/>
                    <a:ext cx="4509750" cy="1164903"/>
                    <a:chOff x="8703593" y="2879113"/>
                    <a:chExt cx="3299834" cy="678799"/>
                  </a:xfrm>
                </p:grpSpPr>
                <p:sp>
                  <p:nvSpPr>
                    <p:cNvPr id="70" name="文本框 69">
                      <a:extLst>
                        <a:ext uri="{FF2B5EF4-FFF2-40B4-BE49-F238E27FC236}">
                          <a16:creationId xmlns:a16="http://schemas.microsoft.com/office/drawing/2014/main" id="{A4E5568B-3AD2-E9A5-675C-C39B2B6A63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92734" y="3342699"/>
                      <a:ext cx="310693" cy="2152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endParaRPr lang="zh-CN" altLang="en-US" sz="18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71" name="组合 70">
                      <a:extLst>
                        <a:ext uri="{FF2B5EF4-FFF2-40B4-BE49-F238E27FC236}">
                          <a16:creationId xmlns:a16="http://schemas.microsoft.com/office/drawing/2014/main" id="{A082D2F6-7B7B-4E97-B5D3-6DD95BA800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03593" y="2879113"/>
                      <a:ext cx="3001006" cy="564963"/>
                      <a:chOff x="8614789" y="5554073"/>
                      <a:chExt cx="2599775" cy="447000"/>
                    </a:xfrm>
                  </p:grpSpPr>
                  <p:sp>
                    <p:nvSpPr>
                      <p:cNvPr id="72" name="文本框 71">
                        <a:extLst>
                          <a:ext uri="{FF2B5EF4-FFF2-40B4-BE49-F238E27FC236}">
                            <a16:creationId xmlns:a16="http://schemas.microsoft.com/office/drawing/2014/main" id="{2ABD2791-07DB-D023-B5E0-428EC065B4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50581" y="5554073"/>
                        <a:ext cx="706610" cy="1548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L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ω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)/dB</a:t>
                        </a:r>
                        <a:endParaRPr lang="zh-CN" altLang="en-US" sz="1800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cxnSp>
                    <p:nvCxnSpPr>
                      <p:cNvPr id="73" name="直接箭头连接符 72">
                        <a:extLst>
                          <a:ext uri="{FF2B5EF4-FFF2-40B4-BE49-F238E27FC236}">
                            <a16:creationId xmlns:a16="http://schemas.microsoft.com/office/drawing/2014/main" id="{AEB80021-925C-B324-7343-36F40F8E0B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614789" y="6001073"/>
                        <a:ext cx="2599775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000000"/>
                        </a:solidFill>
                        <a:tailEnd type="stealth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65" name="组合 64">
                    <a:extLst>
                      <a:ext uri="{FF2B5EF4-FFF2-40B4-BE49-F238E27FC236}">
                        <a16:creationId xmlns:a16="http://schemas.microsoft.com/office/drawing/2014/main" id="{99A0CA11-F783-EF9D-F350-F127470B0139}"/>
                      </a:ext>
                    </a:extLst>
                  </p:cNvPr>
                  <p:cNvGrpSpPr/>
                  <p:nvPr/>
                </p:nvGrpSpPr>
                <p:grpSpPr>
                  <a:xfrm>
                    <a:off x="7010287" y="3913841"/>
                    <a:ext cx="4513109" cy="611018"/>
                    <a:chOff x="8695368" y="2812592"/>
                    <a:chExt cx="3302292" cy="356044"/>
                  </a:xfrm>
                </p:grpSpPr>
                <p:sp>
                  <p:nvSpPr>
                    <p:cNvPr id="66" name="文本框 65">
                      <a:extLst>
                        <a:ext uri="{FF2B5EF4-FFF2-40B4-BE49-F238E27FC236}">
                          <a16:creationId xmlns:a16="http://schemas.microsoft.com/office/drawing/2014/main" id="{1D1AF097-B4B5-22E9-73DE-83193C8AB7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6967" y="2953423"/>
                      <a:ext cx="310693" cy="2152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endParaRPr lang="zh-CN" altLang="en-US" sz="18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67" name="组合 66">
                      <a:extLst>
                        <a:ext uri="{FF2B5EF4-FFF2-40B4-BE49-F238E27FC236}">
                          <a16:creationId xmlns:a16="http://schemas.microsoft.com/office/drawing/2014/main" id="{E7879DD5-8CFC-03EF-723A-BD9CCA0496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95368" y="2812592"/>
                      <a:ext cx="3001005" cy="246647"/>
                      <a:chOff x="8607661" y="5501480"/>
                      <a:chExt cx="2599773" cy="195149"/>
                    </a:xfrm>
                  </p:grpSpPr>
                  <p:sp>
                    <p:nvSpPr>
                      <p:cNvPr id="68" name="文本框 67">
                        <a:extLst>
                          <a:ext uri="{FF2B5EF4-FFF2-40B4-BE49-F238E27FC236}">
                            <a16:creationId xmlns:a16="http://schemas.microsoft.com/office/drawing/2014/main" id="{0FC7454B-5BCB-992F-CD9F-0E7F11EE1E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45584" y="5501480"/>
                        <a:ext cx="658831" cy="1548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φ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ω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)/°</a:t>
                        </a:r>
                        <a:endParaRPr lang="zh-CN" altLang="en-US" sz="1800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cxnSp>
                    <p:nvCxnSpPr>
                      <p:cNvPr id="69" name="直接箭头连接符 68">
                        <a:extLst>
                          <a:ext uri="{FF2B5EF4-FFF2-40B4-BE49-F238E27FC236}">
                            <a16:creationId xmlns:a16="http://schemas.microsoft.com/office/drawing/2014/main" id="{0B16CB61-9C11-6CAA-7C51-51528B25D85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607661" y="5696629"/>
                        <a:ext cx="2599773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000000"/>
                        </a:solidFill>
                        <a:tailEnd type="stealth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id="{F962B2F9-B1D3-09F7-9E69-A6D086F575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46052" y="4337670"/>
                  <a:ext cx="0" cy="1440160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stealth" w="lg" len="lg"/>
                  <a:tailEnd type="none" w="lg" len="lg"/>
                </a:ln>
                <a:effectLst/>
              </p:spPr>
            </p:cxnSp>
          </p:grpSp>
        </p:grp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4FB1EC96-89A8-3A33-E8EC-4CA7BFF16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9564" b="12182"/>
            <a:stretch/>
          </p:blipFill>
          <p:spPr>
            <a:xfrm>
              <a:off x="6592771" y="2039917"/>
              <a:ext cx="4823848" cy="3513152"/>
            </a:xfrm>
            <a:prstGeom prst="rect">
              <a:avLst/>
            </a:prstGeom>
          </p:spPr>
        </p:pic>
      </p:grpSp>
      <p:sp>
        <p:nvSpPr>
          <p:cNvPr id="74" name="TextBox 5">
            <a:extLst>
              <a:ext uri="{FF2B5EF4-FFF2-40B4-BE49-F238E27FC236}">
                <a16:creationId xmlns:a16="http://schemas.microsoft.com/office/drawing/2014/main" id="{5C2D1192-DFE2-0DF7-D1A5-9E34E608C3FA}"/>
              </a:ext>
            </a:extLst>
          </p:cNvPr>
          <p:cNvSpPr txBox="1"/>
          <p:nvPr/>
        </p:nvSpPr>
        <p:spPr>
          <a:xfrm>
            <a:off x="7814137" y="628959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一阶惯性环节</a:t>
            </a:r>
            <a:r>
              <a:rPr lang="en-US" altLang="zh-CN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Bode</a:t>
            </a:r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图</a:t>
            </a:r>
          </a:p>
        </p:txBody>
      </p:sp>
      <p:sp>
        <p:nvSpPr>
          <p:cNvPr id="84" name="流程图: 接点 83">
            <a:extLst>
              <a:ext uri="{FF2B5EF4-FFF2-40B4-BE49-F238E27FC236}">
                <a16:creationId xmlns:a16="http://schemas.microsoft.com/office/drawing/2014/main" id="{A2D602A3-7DB0-F198-DD14-A751C1EB869B}"/>
              </a:ext>
            </a:extLst>
          </p:cNvPr>
          <p:cNvSpPr/>
          <p:nvPr/>
        </p:nvSpPr>
        <p:spPr bwMode="auto">
          <a:xfrm>
            <a:off x="3285313" y="4662821"/>
            <a:ext cx="89183" cy="95475"/>
          </a:xfrm>
          <a:prstGeom prst="flowChartConnector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85" name="对象 84">
            <a:extLst>
              <a:ext uri="{FF2B5EF4-FFF2-40B4-BE49-F238E27FC236}">
                <a16:creationId xmlns:a16="http://schemas.microsoft.com/office/drawing/2014/main" id="{80AA1897-2AFD-46AB-8B27-9CF63DE4C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21657"/>
              </p:ext>
            </p:extLst>
          </p:nvPr>
        </p:nvGraphicFramePr>
        <p:xfrm>
          <a:off x="3243735" y="4068160"/>
          <a:ext cx="172337" cy="546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280" imgH="406080" progId="Equation.DSMT4">
                  <p:embed/>
                </p:oleObj>
              </mc:Choice>
              <mc:Fallback>
                <p:oleObj name="Equation" r:id="rId12" imgW="152280" imgH="4060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F97E6B03-4BFB-2671-F2B2-929A0A6F7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43735" y="4068160"/>
                        <a:ext cx="172337" cy="5469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流程图: 接点 85">
            <a:extLst>
              <a:ext uri="{FF2B5EF4-FFF2-40B4-BE49-F238E27FC236}">
                <a16:creationId xmlns:a16="http://schemas.microsoft.com/office/drawing/2014/main" id="{79C63B23-F1CB-4A90-0348-EF2A198E1F59}"/>
              </a:ext>
            </a:extLst>
          </p:cNvPr>
          <p:cNvSpPr/>
          <p:nvPr/>
        </p:nvSpPr>
        <p:spPr bwMode="auto">
          <a:xfrm>
            <a:off x="4695184" y="4665848"/>
            <a:ext cx="89183" cy="95475"/>
          </a:xfrm>
          <a:prstGeom prst="flowChartConnector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87" name="对象 86">
            <a:extLst>
              <a:ext uri="{FF2B5EF4-FFF2-40B4-BE49-F238E27FC236}">
                <a16:creationId xmlns:a16="http://schemas.microsoft.com/office/drawing/2014/main" id="{9CC1D2F0-D2C2-49C8-0F22-715C2ED21D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044323"/>
              </p:ext>
            </p:extLst>
          </p:nvPr>
        </p:nvGraphicFramePr>
        <p:xfrm>
          <a:off x="4664075" y="4252913"/>
          <a:ext cx="2381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4120" imgH="164880" progId="Equation.DSMT4">
                  <p:embed/>
                </p:oleObj>
              </mc:Choice>
              <mc:Fallback>
                <p:oleObj name="Equation" r:id="rId14" imgW="114120" imgH="1648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F97E6B03-4BFB-2671-F2B2-929A0A6F7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64075" y="4252913"/>
                        <a:ext cx="2381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800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7D889-2338-55DA-26FB-EDC88FD2F781}"/>
              </a:ext>
            </a:extLst>
          </p:cNvPr>
          <p:cNvGrpSpPr/>
          <p:nvPr/>
        </p:nvGrpSpPr>
        <p:grpSpPr>
          <a:xfrm>
            <a:off x="983432" y="2387407"/>
            <a:ext cx="4608512" cy="3922902"/>
            <a:chOff x="6592771" y="2039917"/>
            <a:chExt cx="4823848" cy="356697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AC32B8E-5E35-5202-703E-83AF389C13ED}"/>
                </a:ext>
              </a:extLst>
            </p:cNvPr>
            <p:cNvGrpSpPr/>
            <p:nvPr/>
          </p:nvGrpSpPr>
          <p:grpSpPr>
            <a:xfrm>
              <a:off x="6892009" y="2348868"/>
              <a:ext cx="4513111" cy="3258021"/>
              <a:chOff x="845725" y="2519809"/>
              <a:chExt cx="4513111" cy="3258021"/>
            </a:xfrm>
          </p:grpSpPr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74C03363-C516-6135-5D1D-8DEEEDFB7D7E}"/>
                  </a:ext>
                </a:extLst>
              </p:cNvPr>
              <p:cNvCxnSpPr/>
              <p:nvPr/>
            </p:nvCxnSpPr>
            <p:spPr bwMode="auto">
              <a:xfrm>
                <a:off x="845726" y="2605623"/>
                <a:ext cx="0" cy="169613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53BC7AA8-7B38-D7FA-133F-A3577557E5EF}"/>
                  </a:ext>
                </a:extLst>
              </p:cNvPr>
              <p:cNvGrpSpPr/>
              <p:nvPr/>
            </p:nvGrpSpPr>
            <p:grpSpPr>
              <a:xfrm>
                <a:off x="845725" y="2519809"/>
                <a:ext cx="4513111" cy="3258021"/>
                <a:chOff x="845725" y="2519809"/>
                <a:chExt cx="4513111" cy="3258021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BEEE83DE-BC96-45E2-8AB2-3717B09B88F4}"/>
                    </a:ext>
                  </a:extLst>
                </p:cNvPr>
                <p:cNvGrpSpPr/>
                <p:nvPr/>
              </p:nvGrpSpPr>
              <p:grpSpPr>
                <a:xfrm>
                  <a:off x="845725" y="2519809"/>
                  <a:ext cx="4513111" cy="2332767"/>
                  <a:chOff x="7010287" y="2192092"/>
                  <a:chExt cx="4513111" cy="2332767"/>
                </a:xfrm>
              </p:grpSpPr>
              <p:grpSp>
                <p:nvGrpSpPr>
                  <p:cNvPr id="27" name="组合 26">
                    <a:extLst>
                      <a:ext uri="{FF2B5EF4-FFF2-40B4-BE49-F238E27FC236}">
                        <a16:creationId xmlns:a16="http://schemas.microsoft.com/office/drawing/2014/main" id="{53DCF47B-2BE3-B7C6-0C4B-F8A80EB58520}"/>
                      </a:ext>
                    </a:extLst>
                  </p:cNvPr>
                  <p:cNvGrpSpPr/>
                  <p:nvPr/>
                </p:nvGrpSpPr>
                <p:grpSpPr>
                  <a:xfrm>
                    <a:off x="7013648" y="2192092"/>
                    <a:ext cx="4509750" cy="1164903"/>
                    <a:chOff x="8703593" y="2879113"/>
                    <a:chExt cx="3299834" cy="678799"/>
                  </a:xfrm>
                </p:grpSpPr>
                <p:sp>
                  <p:nvSpPr>
                    <p:cNvPr id="37" name="文本框 36">
                      <a:extLst>
                        <a:ext uri="{FF2B5EF4-FFF2-40B4-BE49-F238E27FC236}">
                          <a16:creationId xmlns:a16="http://schemas.microsoft.com/office/drawing/2014/main" id="{F1992A6D-AAA7-A33C-C7F5-72ED88F8E1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92734" y="3342699"/>
                      <a:ext cx="310693" cy="2152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endParaRPr lang="zh-CN" altLang="en-US" sz="18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38" name="组合 37">
                      <a:extLst>
                        <a:ext uri="{FF2B5EF4-FFF2-40B4-BE49-F238E27FC236}">
                          <a16:creationId xmlns:a16="http://schemas.microsoft.com/office/drawing/2014/main" id="{C2CAC8E8-3E68-C1D5-5D76-D9A35D4196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03593" y="2879113"/>
                      <a:ext cx="3001006" cy="564963"/>
                      <a:chOff x="8614789" y="5554073"/>
                      <a:chExt cx="2599775" cy="447000"/>
                    </a:xfrm>
                  </p:grpSpPr>
                  <p:sp>
                    <p:nvSpPr>
                      <p:cNvPr id="39" name="文本框 38">
                        <a:extLst>
                          <a:ext uri="{FF2B5EF4-FFF2-40B4-BE49-F238E27FC236}">
                            <a16:creationId xmlns:a16="http://schemas.microsoft.com/office/drawing/2014/main" id="{94E70CC4-BD90-C319-9F75-3A63B804D3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50581" y="5554073"/>
                        <a:ext cx="706610" cy="1548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L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ω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)/dB</a:t>
                        </a:r>
                        <a:endParaRPr lang="zh-CN" altLang="en-US" sz="1800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cxnSp>
                    <p:nvCxnSpPr>
                      <p:cNvPr id="40" name="直接箭头连接符 39">
                        <a:extLst>
                          <a:ext uri="{FF2B5EF4-FFF2-40B4-BE49-F238E27FC236}">
                            <a16:creationId xmlns:a16="http://schemas.microsoft.com/office/drawing/2014/main" id="{C5075759-86F0-978A-F200-1E6465149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614789" y="6001073"/>
                        <a:ext cx="2599775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000000"/>
                        </a:solidFill>
                        <a:tailEnd type="stealth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2" name="组合 31">
                    <a:extLst>
                      <a:ext uri="{FF2B5EF4-FFF2-40B4-BE49-F238E27FC236}">
                        <a16:creationId xmlns:a16="http://schemas.microsoft.com/office/drawing/2014/main" id="{B75334AA-FC22-CBBE-4363-880C0C5CC148}"/>
                      </a:ext>
                    </a:extLst>
                  </p:cNvPr>
                  <p:cNvGrpSpPr/>
                  <p:nvPr/>
                </p:nvGrpSpPr>
                <p:grpSpPr>
                  <a:xfrm>
                    <a:off x="7010287" y="3913841"/>
                    <a:ext cx="4513109" cy="611018"/>
                    <a:chOff x="8695368" y="2812592"/>
                    <a:chExt cx="3302292" cy="356044"/>
                  </a:xfrm>
                </p:grpSpPr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50F6859E-4C62-FEC6-AB82-7A77441425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6967" y="2953423"/>
                      <a:ext cx="310693" cy="2152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endParaRPr lang="zh-CN" altLang="en-US" sz="18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34" name="组合 33">
                      <a:extLst>
                        <a:ext uri="{FF2B5EF4-FFF2-40B4-BE49-F238E27FC236}">
                          <a16:creationId xmlns:a16="http://schemas.microsoft.com/office/drawing/2014/main" id="{61882C1F-B28D-4126-E67F-E6BE40EF15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95368" y="2812592"/>
                      <a:ext cx="3001005" cy="246647"/>
                      <a:chOff x="8607661" y="5501480"/>
                      <a:chExt cx="2599773" cy="195149"/>
                    </a:xfrm>
                  </p:grpSpPr>
                  <p:sp>
                    <p:nvSpPr>
                      <p:cNvPr id="35" name="文本框 34">
                        <a:extLst>
                          <a:ext uri="{FF2B5EF4-FFF2-40B4-BE49-F238E27FC236}">
                            <a16:creationId xmlns:a16="http://schemas.microsoft.com/office/drawing/2014/main" id="{36F575ED-8CB7-8A68-DEF5-773A5D71F45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45584" y="5501480"/>
                        <a:ext cx="680165" cy="1548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φ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altLang="zh-CN" sz="1800" b="1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ω</a:t>
                        </a:r>
                        <a:r>
                          <a:rPr lang="en-US" altLang="zh-CN" sz="1800" b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a:t>)/°</a:t>
                        </a:r>
                        <a:endParaRPr lang="zh-CN" altLang="en-US" sz="1800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cxnSp>
                    <p:nvCxnSpPr>
                      <p:cNvPr id="36" name="直接箭头连接符 35">
                        <a:extLst>
                          <a:ext uri="{FF2B5EF4-FFF2-40B4-BE49-F238E27FC236}">
                            <a16:creationId xmlns:a16="http://schemas.microsoft.com/office/drawing/2014/main" id="{89C110A3-AB0A-EA4D-DBF8-86ECD06B243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607661" y="5696629"/>
                        <a:ext cx="2599773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000000"/>
                        </a:solidFill>
                        <a:tailEnd type="stealth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EAADE532-F23B-E86C-F6FB-28562A66A0A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46052" y="4337670"/>
                  <a:ext cx="0" cy="1440160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stealth" w="lg" len="lg"/>
                  <a:tailEnd type="none" w="lg" len="lg"/>
                </a:ln>
                <a:effectLst/>
              </p:spPr>
            </p:cxnSp>
          </p:grp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497452C-809C-1691-1C41-4F94FBD26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564" b="12182"/>
            <a:stretch/>
          </p:blipFill>
          <p:spPr>
            <a:xfrm>
              <a:off x="6592771" y="2039917"/>
              <a:ext cx="4823848" cy="3513152"/>
            </a:xfrm>
            <a:prstGeom prst="rect">
              <a:avLst/>
            </a:prstGeom>
          </p:spPr>
        </p:pic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一阶惯性环节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4F7CE16E-B0EF-91CD-88FB-89014972A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48CBE50-FFE7-4F85-57B0-399CD202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343" y="2010414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5C2D1192-DFE2-0DF7-D1A5-9E34E608C3FA}"/>
              </a:ext>
            </a:extLst>
          </p:cNvPr>
          <p:cNvSpPr txBox="1"/>
          <p:nvPr/>
        </p:nvSpPr>
        <p:spPr>
          <a:xfrm>
            <a:off x="2453393" y="6257738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一阶惯性环节</a:t>
            </a:r>
            <a:r>
              <a:rPr lang="en-US" altLang="zh-CN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Bode</a:t>
            </a:r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图</a:t>
            </a: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6AB15A4-67D1-2BC0-1274-147FA2181075}"/>
              </a:ext>
            </a:extLst>
          </p:cNvPr>
          <p:cNvCxnSpPr/>
          <p:nvPr/>
        </p:nvCxnSpPr>
        <p:spPr bwMode="auto">
          <a:xfrm>
            <a:off x="1269311" y="3793480"/>
            <a:ext cx="191421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D1B48B8F-F0F4-7F30-40CD-089267E142C2}"/>
              </a:ext>
            </a:extLst>
          </p:cNvPr>
          <p:cNvCxnSpPr>
            <a:cxnSpLocks/>
          </p:cNvCxnSpPr>
          <p:nvPr/>
        </p:nvCxnSpPr>
        <p:spPr bwMode="auto">
          <a:xfrm>
            <a:off x="3183528" y="3793480"/>
            <a:ext cx="1932786" cy="58310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流程图: 接点 82">
            <a:extLst>
              <a:ext uri="{FF2B5EF4-FFF2-40B4-BE49-F238E27FC236}">
                <a16:creationId xmlns:a16="http://schemas.microsoft.com/office/drawing/2014/main" id="{E82B819F-A6D1-A97A-3F2F-CAB74341D6B3}"/>
              </a:ext>
            </a:extLst>
          </p:cNvPr>
          <p:cNvSpPr/>
          <p:nvPr/>
        </p:nvSpPr>
        <p:spPr bwMode="auto">
          <a:xfrm>
            <a:off x="3145918" y="3735917"/>
            <a:ext cx="86140" cy="89386"/>
          </a:xfrm>
          <a:prstGeom prst="flowChartConnector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A7238A9-C2B2-E9DA-5758-CB33EA114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291687"/>
              </p:ext>
            </p:extLst>
          </p:nvPr>
        </p:nvGraphicFramePr>
        <p:xfrm>
          <a:off x="4695696" y="3973799"/>
          <a:ext cx="1260597" cy="28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87320" imgH="177480" progId="Equation.DSMT4">
                  <p:embed/>
                </p:oleObj>
              </mc:Choice>
              <mc:Fallback>
                <p:oleObj name="Equation" r:id="rId3" imgW="787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5696" y="3973799"/>
                        <a:ext cx="1260597" cy="284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">
            <a:extLst>
              <a:ext uri="{FF2B5EF4-FFF2-40B4-BE49-F238E27FC236}">
                <a16:creationId xmlns:a16="http://schemas.microsoft.com/office/drawing/2014/main" id="{027D47DA-1BCC-39F3-1620-7964717B6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550" y="3137491"/>
            <a:ext cx="2016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转折频率：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=1/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b="1" i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3C4C8ED-D007-1966-7677-032326DE8573}"/>
              </a:ext>
            </a:extLst>
          </p:cNvPr>
          <p:cNvCxnSpPr>
            <a:cxnSpLocks/>
          </p:cNvCxnSpPr>
          <p:nvPr/>
        </p:nvCxnSpPr>
        <p:spPr bwMode="auto">
          <a:xfrm flipH="1">
            <a:off x="3228445" y="3495891"/>
            <a:ext cx="243115" cy="2161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 Box 10">
            <a:extLst>
              <a:ext uri="{FF2B5EF4-FFF2-40B4-BE49-F238E27FC236}">
                <a16:creationId xmlns:a16="http://schemas.microsoft.com/office/drawing/2014/main" id="{48035A15-3677-67B5-0E94-407E7BCFC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9" y="2967430"/>
            <a:ext cx="5393918" cy="1997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336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·</a:t>
            </a:r>
            <a:r>
              <a:rPr lang="zh-CN" altLang="en-US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转折频率是一个重要的特征量，其在数值上等于极点的模，频率特性曲线的形状取决于转折频率的分布。</a:t>
            </a:r>
            <a:endParaRPr lang="en-US" altLang="zh-CN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>
              <a:lnSpc>
                <a:spcPts val="3360"/>
              </a:lnSpc>
              <a:spcBef>
                <a:spcPct val="50000"/>
              </a:spcBef>
            </a:pPr>
            <a:endParaRPr lang="en-US" altLang="zh-CN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77039B7-AE16-4EC2-4873-CCD15E03310D}"/>
              </a:ext>
            </a:extLst>
          </p:cNvPr>
          <p:cNvSpPr txBox="1"/>
          <p:nvPr/>
        </p:nvSpPr>
        <p:spPr>
          <a:xfrm>
            <a:off x="6246696" y="4555308"/>
            <a:ext cx="5393919" cy="1813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360"/>
              </a:lnSpc>
              <a:spcBef>
                <a:spcPct val="50000"/>
              </a:spcBef>
              <a:defRPr/>
            </a:pPr>
            <a:r>
              <a:rPr lang="en-US" altLang="zh-CN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·</a:t>
            </a:r>
            <a:r>
              <a:rPr lang="zh-CN" altLang="en-US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在低频段可以较好地复现信号，在高频段可以抑制噪声信号，因此一阶惯性环节具有低通滤波特性，其可以很好地跟踪恒定或变化缓慢的输入信号。</a:t>
            </a:r>
          </a:p>
        </p:txBody>
      </p:sp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C1DADCA8-FAAD-56C7-E621-5D3810A5F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065752"/>
              </p:ext>
            </p:extLst>
          </p:nvPr>
        </p:nvGraphicFramePr>
        <p:xfrm>
          <a:off x="2083858" y="1831493"/>
          <a:ext cx="188912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36560" imgH="342720" progId="Equation.DSMT4">
                  <p:embed/>
                </p:oleObj>
              </mc:Choice>
              <mc:Fallback>
                <p:oleObj name="Equation" r:id="rId5" imgW="736560" imgH="342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902D06D-0368-E68A-B46E-FE431CE9BB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3858" y="1831493"/>
                        <a:ext cx="1889125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75BD1207-74DA-4B45-DFC3-1D15DA57F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777387"/>
              </p:ext>
            </p:extLst>
          </p:nvPr>
        </p:nvGraphicFramePr>
        <p:xfrm>
          <a:off x="5724525" y="1816100"/>
          <a:ext cx="528002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08160" imgH="380880" progId="Equation.DSMT4">
                  <p:embed/>
                </p:oleObj>
              </mc:Choice>
              <mc:Fallback>
                <p:oleObj name="Equation" r:id="rId7" imgW="2108160" imgH="3808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4D88B53-F128-2B0D-85AA-8CD090270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24525" y="1816100"/>
                        <a:ext cx="5280025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1" grpId="0"/>
      <p:bldP spid="41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9F374D9-3F0E-84B0-BB93-F05631F66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31" t="11070" b="14816"/>
          <a:stretch/>
        </p:blipFill>
        <p:spPr>
          <a:xfrm>
            <a:off x="1343472" y="3128370"/>
            <a:ext cx="3390746" cy="2964925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一阶微分环节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4D88B53-F128-2B0D-85AA-8CD090270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994938"/>
              </p:ext>
            </p:extLst>
          </p:nvPr>
        </p:nvGraphicFramePr>
        <p:xfrm>
          <a:off x="5785274" y="1930724"/>
          <a:ext cx="499427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93680" imgH="241200" progId="Equation.DSMT4">
                  <p:embed/>
                </p:oleObj>
              </mc:Choice>
              <mc:Fallback>
                <p:oleObj name="Equation" r:id="rId3" imgW="1993680" imgH="241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4D88B53-F128-2B0D-85AA-8CD090270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85274" y="1930724"/>
                        <a:ext cx="4994275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4">
            <a:extLst>
              <a:ext uri="{FF2B5EF4-FFF2-40B4-BE49-F238E27FC236}">
                <a16:creationId xmlns:a16="http://schemas.microsoft.com/office/drawing/2014/main" id="{D48CBE50-FFE7-4F85-57B0-399CD202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343" y="2010414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C25CFD-9EF2-2E1E-76ED-E4317161DDD5}"/>
              </a:ext>
            </a:extLst>
          </p:cNvPr>
          <p:cNvGrpSpPr/>
          <p:nvPr/>
        </p:nvGrpSpPr>
        <p:grpSpPr>
          <a:xfrm>
            <a:off x="1112493" y="2953422"/>
            <a:ext cx="4364084" cy="3619128"/>
            <a:chOff x="8862961" y="3026230"/>
            <a:chExt cx="4364084" cy="361912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0D22E6-85EB-C936-BC22-4E480A257372}"/>
                </a:ext>
              </a:extLst>
            </p:cNvPr>
            <p:cNvGrpSpPr/>
            <p:nvPr/>
          </p:nvGrpSpPr>
          <p:grpSpPr>
            <a:xfrm>
              <a:off x="8862961" y="3026230"/>
              <a:ext cx="4364084" cy="3276137"/>
              <a:chOff x="8181740" y="2206788"/>
              <a:chExt cx="3193249" cy="1909034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751362-3FDC-422B-A836-70DED9077F85}"/>
                  </a:ext>
                </a:extLst>
              </p:cNvPr>
              <p:cNvSpPr txBox="1"/>
              <p:nvPr/>
            </p:nvSpPr>
            <p:spPr>
              <a:xfrm>
                <a:off x="11064296" y="3192706"/>
                <a:ext cx="310693" cy="21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endParaRPr lang="zh-CN" altLang="en-US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AFEE4B3D-75CC-62E4-A1E6-29DBF291B6FF}"/>
                  </a:ext>
                </a:extLst>
              </p:cNvPr>
              <p:cNvGrpSpPr/>
              <p:nvPr/>
            </p:nvGrpSpPr>
            <p:grpSpPr>
              <a:xfrm>
                <a:off x="8181740" y="2206788"/>
                <a:ext cx="2950588" cy="1909034"/>
                <a:chOff x="8162709" y="5022124"/>
                <a:chExt cx="2556098" cy="1510431"/>
              </a:xfrm>
            </p:grpSpPr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13DD5B3-02B1-7D1A-6638-A01C99115E64}"/>
                    </a:ext>
                  </a:extLst>
                </p:cNvPr>
                <p:cNvSpPr txBox="1"/>
                <p:nvPr/>
              </p:nvSpPr>
              <p:spPr>
                <a:xfrm>
                  <a:off x="8685906" y="5022124"/>
                  <a:ext cx="334026" cy="170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800" b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j</a:t>
                  </a:r>
                  <a:r>
                    <a:rPr lang="en-US" altLang="zh-CN" sz="1800" b="1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y</a:t>
                  </a:r>
                  <a:endParaRPr lang="zh-CN" altLang="en-US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98D1609B-7EA0-F6A2-E16F-787E9356C7E8}"/>
                    </a:ext>
                  </a:extLst>
                </p:cNvPr>
                <p:cNvSpPr txBox="1"/>
                <p:nvPr/>
              </p:nvSpPr>
              <p:spPr>
                <a:xfrm>
                  <a:off x="8606554" y="5830563"/>
                  <a:ext cx="290333" cy="141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O</a:t>
                  </a:r>
                  <a:endParaRPr lang="zh-CN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25A4D7D2-7ABC-C5CC-DF55-126FD25AC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2709" y="5833631"/>
                  <a:ext cx="2556098" cy="0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855A9636-D42B-6D38-1FA7-02A303050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9156" y="5071813"/>
                  <a:ext cx="0" cy="1460742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4C3B7F1F-271A-D1B1-6C5A-E17B69D8A6C4}"/>
                </a:ext>
              </a:extLst>
            </p:cNvPr>
            <p:cNvSpPr txBox="1"/>
            <p:nvPr/>
          </p:nvSpPr>
          <p:spPr>
            <a:xfrm>
              <a:off x="10159104" y="6337581"/>
              <a:ext cx="2175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一阶微分环节奈奎斯特图</a:t>
              </a:r>
            </a:p>
          </p:txBody>
        </p:sp>
      </p:grp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C59E958A-E87C-B313-D891-6AA6D0617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84481"/>
              </p:ext>
            </p:extLst>
          </p:nvPr>
        </p:nvGraphicFramePr>
        <p:xfrm>
          <a:off x="2803944" y="4502204"/>
          <a:ext cx="61277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12766" imgH="244089" progId="Equation.DSMT4">
                  <p:embed/>
                </p:oleObj>
              </mc:Choice>
              <mc:Fallback>
                <p:oleObj name="Equation" r:id="rId5" imgW="612766" imgH="244089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C59E958A-E87C-B313-D891-6AA6D0617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03944" y="4502204"/>
                        <a:ext cx="612775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D66495C6-D8BE-4178-88DC-9AF870096E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252274"/>
              </p:ext>
            </p:extLst>
          </p:nvPr>
        </p:nvGraphicFramePr>
        <p:xfrm>
          <a:off x="2645145" y="3158375"/>
          <a:ext cx="7874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88099" imgH="222488" progId="Equation.DSMT4">
                  <p:embed/>
                </p:oleObj>
              </mc:Choice>
              <mc:Fallback>
                <p:oleObj name="Equation" r:id="rId7" imgW="788099" imgH="222488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D66495C6-D8BE-4178-88DC-9AF870096E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45145" y="3158375"/>
                        <a:ext cx="787400" cy="22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Box 5">
            <a:extLst>
              <a:ext uri="{FF2B5EF4-FFF2-40B4-BE49-F238E27FC236}">
                <a16:creationId xmlns:a16="http://schemas.microsoft.com/office/drawing/2014/main" id="{5C2D1192-DFE2-0DF7-D1A5-9E34E608C3FA}"/>
              </a:ext>
            </a:extLst>
          </p:cNvPr>
          <p:cNvSpPr txBox="1"/>
          <p:nvPr/>
        </p:nvSpPr>
        <p:spPr>
          <a:xfrm>
            <a:off x="7814137" y="628959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一阶微分环节</a:t>
            </a:r>
            <a:r>
              <a:rPr lang="en-US" altLang="zh-CN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Bode</a:t>
            </a:r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图</a:t>
            </a:r>
          </a:p>
        </p:txBody>
      </p:sp>
      <p:sp>
        <p:nvSpPr>
          <p:cNvPr id="84" name="流程图: 接点 83">
            <a:extLst>
              <a:ext uri="{FF2B5EF4-FFF2-40B4-BE49-F238E27FC236}">
                <a16:creationId xmlns:a16="http://schemas.microsoft.com/office/drawing/2014/main" id="{A2D602A3-7DB0-F198-DD14-A751C1EB869B}"/>
              </a:ext>
            </a:extLst>
          </p:cNvPr>
          <p:cNvSpPr/>
          <p:nvPr/>
        </p:nvSpPr>
        <p:spPr bwMode="auto">
          <a:xfrm>
            <a:off x="3404399" y="4682965"/>
            <a:ext cx="89183" cy="95475"/>
          </a:xfrm>
          <a:prstGeom prst="flowChartConnector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87" name="对象 86">
            <a:extLst>
              <a:ext uri="{FF2B5EF4-FFF2-40B4-BE49-F238E27FC236}">
                <a16:creationId xmlns:a16="http://schemas.microsoft.com/office/drawing/2014/main" id="{9CC1D2F0-D2C2-49C8-0F22-715C2ED21D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281965"/>
              </p:ext>
            </p:extLst>
          </p:nvPr>
        </p:nvGraphicFramePr>
        <p:xfrm>
          <a:off x="3349626" y="4826179"/>
          <a:ext cx="2381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120" imgH="164880" progId="Equation.DSMT4">
                  <p:embed/>
                </p:oleObj>
              </mc:Choice>
              <mc:Fallback>
                <p:oleObj name="Equation" r:id="rId9" imgW="114120" imgH="164880" progId="Equation.DSMT4">
                  <p:embed/>
                  <p:pic>
                    <p:nvPicPr>
                      <p:cNvPr id="87" name="对象 86">
                        <a:extLst>
                          <a:ext uri="{FF2B5EF4-FFF2-40B4-BE49-F238E27FC236}">
                            <a16:creationId xmlns:a16="http://schemas.microsoft.com/office/drawing/2014/main" id="{9CC1D2F0-D2C2-49C8-0F22-715C2ED21D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9626" y="4826179"/>
                        <a:ext cx="2381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F79C2F-DA12-C3FB-7646-A1C25D9AA371}"/>
              </a:ext>
            </a:extLst>
          </p:cNvPr>
          <p:cNvGrpSpPr/>
          <p:nvPr/>
        </p:nvGrpSpPr>
        <p:grpSpPr>
          <a:xfrm>
            <a:off x="6609868" y="2948595"/>
            <a:ext cx="4538713" cy="3317793"/>
            <a:chOff x="845726" y="2631487"/>
            <a:chExt cx="4538713" cy="3317793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513F81B-B491-D2BA-EF95-10D90E2E7AD7}"/>
                </a:ext>
              </a:extLst>
            </p:cNvPr>
            <p:cNvCxnSpPr/>
            <p:nvPr/>
          </p:nvCxnSpPr>
          <p:spPr bwMode="auto">
            <a:xfrm>
              <a:off x="845726" y="2746593"/>
              <a:ext cx="0" cy="169613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15508BA-AF2E-4900-3773-B3667DD3DDF5}"/>
                </a:ext>
              </a:extLst>
            </p:cNvPr>
            <p:cNvGrpSpPr/>
            <p:nvPr/>
          </p:nvGrpSpPr>
          <p:grpSpPr>
            <a:xfrm>
              <a:off x="846052" y="2631487"/>
              <a:ext cx="4538387" cy="3317793"/>
              <a:chOff x="846052" y="2631487"/>
              <a:chExt cx="4538387" cy="3317793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7185FAE-5AB8-00D9-7BC8-426CEC952838}"/>
                  </a:ext>
                </a:extLst>
              </p:cNvPr>
              <p:cNvGrpSpPr/>
              <p:nvPr/>
            </p:nvGrpSpPr>
            <p:grpSpPr>
              <a:xfrm>
                <a:off x="848361" y="2631487"/>
                <a:ext cx="4536078" cy="3248240"/>
                <a:chOff x="7012923" y="2303770"/>
                <a:chExt cx="4536078" cy="3248240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8178BEEE-4A9F-FFE7-ED53-7C2C9358B8E5}"/>
                    </a:ext>
                  </a:extLst>
                </p:cNvPr>
                <p:cNvGrpSpPr/>
                <p:nvPr/>
              </p:nvGrpSpPr>
              <p:grpSpPr>
                <a:xfrm>
                  <a:off x="7012923" y="2303770"/>
                  <a:ext cx="4510474" cy="1213193"/>
                  <a:chOff x="8703063" y="2944186"/>
                  <a:chExt cx="3300364" cy="706937"/>
                </a:xfrm>
              </p:grpSpPr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401EB126-07DC-424D-FFE2-2E8F14B9E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692734" y="3435910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68308503-D3FE-B2C2-601B-F0FB91622501}"/>
                      </a:ext>
                    </a:extLst>
                  </p:cNvPr>
                  <p:cNvGrpSpPr/>
                  <p:nvPr/>
                </p:nvGrpSpPr>
                <p:grpSpPr>
                  <a:xfrm>
                    <a:off x="8703063" y="2944186"/>
                    <a:ext cx="3001006" cy="658831"/>
                    <a:chOff x="8614330" y="5605509"/>
                    <a:chExt cx="2599775" cy="521264"/>
                  </a:xfrm>
                </p:grpSpPr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3D1079C9-CD13-5E82-4447-DA62D80522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8703" y="5605509"/>
                      <a:ext cx="698050" cy="170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)/dB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cxnSp>
                  <p:nvCxnSpPr>
                    <p:cNvPr id="35" name="直接箭头连接符 34">
                      <a:extLst>
                        <a:ext uri="{FF2B5EF4-FFF2-40B4-BE49-F238E27FC236}">
                          <a16:creationId xmlns:a16="http://schemas.microsoft.com/office/drawing/2014/main" id="{FA4F2659-9355-A24A-0EF7-72DE86015B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14330" y="6126773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0F4AB77E-B4FB-2C0F-56E5-BD7A94AAD42D}"/>
                    </a:ext>
                  </a:extLst>
                </p:cNvPr>
                <p:cNvGrpSpPr/>
                <p:nvPr/>
              </p:nvGrpSpPr>
              <p:grpSpPr>
                <a:xfrm>
                  <a:off x="7012928" y="4014394"/>
                  <a:ext cx="4536073" cy="1537616"/>
                  <a:chOff x="8697296" y="2871196"/>
                  <a:chExt cx="3319094" cy="895982"/>
                </a:xfrm>
              </p:grpSpPr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AC85833A-595C-571A-FC05-E7E75E0EFBA8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5697" y="3551965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4" name="组合 23">
                    <a:extLst>
                      <a:ext uri="{FF2B5EF4-FFF2-40B4-BE49-F238E27FC236}">
                        <a16:creationId xmlns:a16="http://schemas.microsoft.com/office/drawing/2014/main" id="{7240D70E-BACC-4A2B-2F02-2851DFC3972A}"/>
                      </a:ext>
                    </a:extLst>
                  </p:cNvPr>
                  <p:cNvGrpSpPr/>
                  <p:nvPr/>
                </p:nvGrpSpPr>
                <p:grpSpPr>
                  <a:xfrm>
                    <a:off x="8697296" y="2871196"/>
                    <a:ext cx="3001006" cy="817482"/>
                    <a:chOff x="8609335" y="5547814"/>
                    <a:chExt cx="2599775" cy="646794"/>
                  </a:xfrm>
                </p:grpSpPr>
                <p:cxnSp>
                  <p:nvCxnSpPr>
                    <p:cNvPr id="26" name="直接箭头连接符 25">
                      <a:extLst>
                        <a:ext uri="{FF2B5EF4-FFF2-40B4-BE49-F238E27FC236}">
                          <a16:creationId xmlns:a16="http://schemas.microsoft.com/office/drawing/2014/main" id="{6AC5EB8D-816A-DE66-EEF6-722CA23C26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09335" y="6194608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7F71205E-56B2-86E6-BE65-3BEF27FE94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3707" y="5547814"/>
                      <a:ext cx="652405" cy="1702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)/°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43F02AA1-AFC7-7204-6B65-24620F4FF4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6052" y="4509120"/>
                <a:ext cx="0" cy="144016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72A3CBBB-08DD-0BE5-2022-F972921E77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1618"/>
          <a:stretch/>
        </p:blipFill>
        <p:spPr>
          <a:xfrm>
            <a:off x="5807372" y="3150817"/>
            <a:ext cx="5334000" cy="153214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B2A8171-6EBD-8454-A062-F7CDB543E31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327"/>
          <a:stretch/>
        </p:blipFill>
        <p:spPr>
          <a:xfrm>
            <a:off x="5806768" y="4640907"/>
            <a:ext cx="5334000" cy="1623865"/>
          </a:xfrm>
          <a:prstGeom prst="rect">
            <a:avLst/>
          </a:prstGeom>
        </p:spPr>
      </p:pic>
      <p:sp>
        <p:nvSpPr>
          <p:cNvPr id="38" name="Text Box 4">
            <a:extLst>
              <a:ext uri="{FF2B5EF4-FFF2-40B4-BE49-F238E27FC236}">
                <a16:creationId xmlns:a16="http://schemas.microsoft.com/office/drawing/2014/main" id="{E9120DC6-B7C8-8CFC-5E22-4BE870EBD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D0BD4B1E-C666-3A32-1E03-0DF42A6FA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969340"/>
              </p:ext>
            </p:extLst>
          </p:nvPr>
        </p:nvGraphicFramePr>
        <p:xfrm>
          <a:off x="2063552" y="2070803"/>
          <a:ext cx="18573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23600" imgH="177480" progId="Equation.DSMT4">
                  <p:embed/>
                </p:oleObj>
              </mc:Choice>
              <mc:Fallback>
                <p:oleObj name="Equation" r:id="rId13" imgW="723600" imgH="177480" progId="Equation.DSMT4">
                  <p:embed/>
                  <p:pic>
                    <p:nvPicPr>
                      <p:cNvPr id="76" name="对象 75">
                        <a:extLst>
                          <a:ext uri="{FF2B5EF4-FFF2-40B4-BE49-F238E27FC236}">
                            <a16:creationId xmlns:a16="http://schemas.microsoft.com/office/drawing/2014/main" id="{23EFA55F-5413-99FD-B1DB-BF56D9DA3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3552" y="2070803"/>
                        <a:ext cx="18573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333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一阶微分环节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4D88B53-F128-2B0D-85AA-8CD090270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187560"/>
              </p:ext>
            </p:extLst>
          </p:nvPr>
        </p:nvGraphicFramePr>
        <p:xfrm>
          <a:off x="5786024" y="1929417"/>
          <a:ext cx="499427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93680" imgH="241200" progId="Equation.DSMT4">
                  <p:embed/>
                </p:oleObj>
              </mc:Choice>
              <mc:Fallback>
                <p:oleObj name="Equation" r:id="rId2" imgW="1993680" imgH="241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4D88B53-F128-2B0D-85AA-8CD090270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86024" y="1929417"/>
                        <a:ext cx="4994275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>
            <a:extLst>
              <a:ext uri="{FF2B5EF4-FFF2-40B4-BE49-F238E27FC236}">
                <a16:creationId xmlns:a16="http://schemas.microsoft.com/office/drawing/2014/main" id="{4F7CE16E-B0EF-91CD-88FB-89014972A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48CBE50-FFE7-4F85-57B0-399CD202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343" y="2010414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5C2D1192-DFE2-0DF7-D1A5-9E34E608C3FA}"/>
              </a:ext>
            </a:extLst>
          </p:cNvPr>
          <p:cNvSpPr txBox="1"/>
          <p:nvPr/>
        </p:nvSpPr>
        <p:spPr>
          <a:xfrm>
            <a:off x="7814137" y="628959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一阶惯性环节</a:t>
            </a:r>
            <a:r>
              <a:rPr lang="en-US" altLang="zh-CN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Bode</a:t>
            </a:r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图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F79C2F-DA12-C3FB-7646-A1C25D9AA371}"/>
              </a:ext>
            </a:extLst>
          </p:cNvPr>
          <p:cNvGrpSpPr/>
          <p:nvPr/>
        </p:nvGrpSpPr>
        <p:grpSpPr>
          <a:xfrm>
            <a:off x="6609868" y="2948595"/>
            <a:ext cx="4538713" cy="3317793"/>
            <a:chOff x="845726" y="2631487"/>
            <a:chExt cx="4538713" cy="3317793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513F81B-B491-D2BA-EF95-10D90E2E7AD7}"/>
                </a:ext>
              </a:extLst>
            </p:cNvPr>
            <p:cNvCxnSpPr/>
            <p:nvPr/>
          </p:nvCxnSpPr>
          <p:spPr bwMode="auto">
            <a:xfrm>
              <a:off x="845726" y="2746593"/>
              <a:ext cx="0" cy="169613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15508BA-AF2E-4900-3773-B3667DD3DDF5}"/>
                </a:ext>
              </a:extLst>
            </p:cNvPr>
            <p:cNvGrpSpPr/>
            <p:nvPr/>
          </p:nvGrpSpPr>
          <p:grpSpPr>
            <a:xfrm>
              <a:off x="846052" y="2631487"/>
              <a:ext cx="4538387" cy="3317793"/>
              <a:chOff x="846052" y="2631487"/>
              <a:chExt cx="4538387" cy="3317793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7185FAE-5AB8-00D9-7BC8-426CEC952838}"/>
                  </a:ext>
                </a:extLst>
              </p:cNvPr>
              <p:cNvGrpSpPr/>
              <p:nvPr/>
            </p:nvGrpSpPr>
            <p:grpSpPr>
              <a:xfrm>
                <a:off x="848361" y="2631487"/>
                <a:ext cx="4536078" cy="3248240"/>
                <a:chOff x="7012923" y="2303770"/>
                <a:chExt cx="4536078" cy="3248240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8178BEEE-4A9F-FFE7-ED53-7C2C9358B8E5}"/>
                    </a:ext>
                  </a:extLst>
                </p:cNvPr>
                <p:cNvGrpSpPr/>
                <p:nvPr/>
              </p:nvGrpSpPr>
              <p:grpSpPr>
                <a:xfrm>
                  <a:off x="7012923" y="2303770"/>
                  <a:ext cx="4510474" cy="1213193"/>
                  <a:chOff x="8703063" y="2944186"/>
                  <a:chExt cx="3300364" cy="706937"/>
                </a:xfrm>
              </p:grpSpPr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401EB126-07DC-424D-FFE2-2E8F14B9E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692734" y="3435910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68308503-D3FE-B2C2-601B-F0FB91622501}"/>
                      </a:ext>
                    </a:extLst>
                  </p:cNvPr>
                  <p:cNvGrpSpPr/>
                  <p:nvPr/>
                </p:nvGrpSpPr>
                <p:grpSpPr>
                  <a:xfrm>
                    <a:off x="8703063" y="2944186"/>
                    <a:ext cx="3001006" cy="658831"/>
                    <a:chOff x="8614330" y="5605509"/>
                    <a:chExt cx="2599775" cy="521264"/>
                  </a:xfrm>
                </p:grpSpPr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3D1079C9-CD13-5E82-4447-DA62D80522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8703" y="5605509"/>
                      <a:ext cx="698050" cy="170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)/dB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cxnSp>
                  <p:nvCxnSpPr>
                    <p:cNvPr id="35" name="直接箭头连接符 34">
                      <a:extLst>
                        <a:ext uri="{FF2B5EF4-FFF2-40B4-BE49-F238E27FC236}">
                          <a16:creationId xmlns:a16="http://schemas.microsoft.com/office/drawing/2014/main" id="{FA4F2659-9355-A24A-0EF7-72DE86015B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14330" y="6126773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0F4AB77E-B4FB-2C0F-56E5-BD7A94AAD42D}"/>
                    </a:ext>
                  </a:extLst>
                </p:cNvPr>
                <p:cNvGrpSpPr/>
                <p:nvPr/>
              </p:nvGrpSpPr>
              <p:grpSpPr>
                <a:xfrm>
                  <a:off x="7012928" y="4014394"/>
                  <a:ext cx="4536073" cy="1537616"/>
                  <a:chOff x="8697296" y="2871196"/>
                  <a:chExt cx="3319094" cy="895982"/>
                </a:xfrm>
              </p:grpSpPr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AC85833A-595C-571A-FC05-E7E75E0EFBA8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5697" y="3551965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4" name="组合 23">
                    <a:extLst>
                      <a:ext uri="{FF2B5EF4-FFF2-40B4-BE49-F238E27FC236}">
                        <a16:creationId xmlns:a16="http://schemas.microsoft.com/office/drawing/2014/main" id="{7240D70E-BACC-4A2B-2F02-2851DFC3972A}"/>
                      </a:ext>
                    </a:extLst>
                  </p:cNvPr>
                  <p:cNvGrpSpPr/>
                  <p:nvPr/>
                </p:nvGrpSpPr>
                <p:grpSpPr>
                  <a:xfrm>
                    <a:off x="8697296" y="2871196"/>
                    <a:ext cx="3001006" cy="817482"/>
                    <a:chOff x="8609335" y="5547814"/>
                    <a:chExt cx="2599775" cy="646794"/>
                  </a:xfrm>
                </p:grpSpPr>
                <p:cxnSp>
                  <p:nvCxnSpPr>
                    <p:cNvPr id="26" name="直接箭头连接符 25">
                      <a:extLst>
                        <a:ext uri="{FF2B5EF4-FFF2-40B4-BE49-F238E27FC236}">
                          <a16:creationId xmlns:a16="http://schemas.microsoft.com/office/drawing/2014/main" id="{6AC5EB8D-816A-DE66-EEF6-722CA23C26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09335" y="6194608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7F71205E-56B2-86E6-BE65-3BEF27FE94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3707" y="5547814"/>
                      <a:ext cx="652405" cy="1702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)/°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43F02AA1-AFC7-7204-6B65-24620F4FF4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6052" y="4509120"/>
                <a:ext cx="0" cy="144016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72A3CBBB-08DD-0BE5-2022-F972921E7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18"/>
          <a:stretch/>
        </p:blipFill>
        <p:spPr>
          <a:xfrm>
            <a:off x="5807372" y="3150817"/>
            <a:ext cx="5334000" cy="153214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B2A8171-6EBD-8454-A062-F7CDB543E3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27"/>
          <a:stretch/>
        </p:blipFill>
        <p:spPr>
          <a:xfrm>
            <a:off x="5806768" y="4640907"/>
            <a:ext cx="5334000" cy="1623865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F2BAEDD-F2C4-BCE0-59AD-20588B240887}"/>
              </a:ext>
            </a:extLst>
          </p:cNvPr>
          <p:cNvCxnSpPr>
            <a:cxnSpLocks/>
          </p:cNvCxnSpPr>
          <p:nvPr/>
        </p:nvCxnSpPr>
        <p:spPr bwMode="auto">
          <a:xfrm>
            <a:off x="6618286" y="4079995"/>
            <a:ext cx="194969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39C655C-5744-C528-A16C-3A87E25B3BE9}"/>
              </a:ext>
            </a:extLst>
          </p:cNvPr>
          <p:cNvCxnSpPr>
            <a:cxnSpLocks/>
            <a:stCxn id="37" idx="6"/>
          </p:cNvCxnSpPr>
          <p:nvPr/>
        </p:nvCxnSpPr>
        <p:spPr bwMode="auto">
          <a:xfrm flipV="1">
            <a:off x="8646916" y="3582141"/>
            <a:ext cx="1991403" cy="49803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6FCCAFB8-1429-F631-9063-6FBEA7DC23AC}"/>
              </a:ext>
            </a:extLst>
          </p:cNvPr>
          <p:cNvSpPr/>
          <p:nvPr/>
        </p:nvSpPr>
        <p:spPr bwMode="auto">
          <a:xfrm>
            <a:off x="8560776" y="4035483"/>
            <a:ext cx="86140" cy="89386"/>
          </a:xfrm>
          <a:prstGeom prst="flowChartConnector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CC700457-A447-E85F-D684-A3A67D3D9D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337820"/>
              </p:ext>
            </p:extLst>
          </p:nvPr>
        </p:nvGraphicFramePr>
        <p:xfrm>
          <a:off x="10032838" y="3692934"/>
          <a:ext cx="1260597" cy="28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7320" imgH="177480" progId="Equation.DSMT4">
                  <p:embed/>
                </p:oleObj>
              </mc:Choice>
              <mc:Fallback>
                <p:oleObj name="Equation" r:id="rId6" imgW="787320" imgH="177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A7238A9-C2B2-E9DA-5758-CB33EA114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32838" y="3692934"/>
                        <a:ext cx="1260597" cy="284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4">
            <a:extLst>
              <a:ext uri="{FF2B5EF4-FFF2-40B4-BE49-F238E27FC236}">
                <a16:creationId xmlns:a16="http://schemas.microsoft.com/office/drawing/2014/main" id="{B7D0EFE5-4D4B-B047-2220-5B09DBDC4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2733" y="3385066"/>
            <a:ext cx="2016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转折频率：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=1/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b="1" i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68C7BF4-0D61-4A8B-83BD-B1596E17421D}"/>
              </a:ext>
            </a:extLst>
          </p:cNvPr>
          <p:cNvCxnSpPr>
            <a:cxnSpLocks/>
          </p:cNvCxnSpPr>
          <p:nvPr/>
        </p:nvCxnSpPr>
        <p:spPr bwMode="auto">
          <a:xfrm>
            <a:off x="8324020" y="3736160"/>
            <a:ext cx="269339" cy="2671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1FC546E8-D3E9-6356-3CBD-7EF6864497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08829"/>
              </p:ext>
            </p:extLst>
          </p:nvPr>
        </p:nvGraphicFramePr>
        <p:xfrm>
          <a:off x="8462523" y="6093295"/>
          <a:ext cx="311154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35993" imgH="245529" progId="Equation.DSMT4">
                  <p:embed/>
                </p:oleObj>
              </mc:Choice>
              <mc:Fallback>
                <p:oleObj name="Equation" r:id="rId8" imgW="435993" imgH="2455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62523" y="6093295"/>
                        <a:ext cx="311154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F83DF237-853D-B222-017D-006AF5E8A3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456164"/>
              </p:ext>
            </p:extLst>
          </p:nvPr>
        </p:nvGraphicFramePr>
        <p:xfrm>
          <a:off x="8462523" y="4119947"/>
          <a:ext cx="311154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35993" imgH="245529" progId="Equation.DSMT4">
                  <p:embed/>
                </p:oleObj>
              </mc:Choice>
              <mc:Fallback>
                <p:oleObj name="Equation" r:id="rId10" imgW="435993" imgH="245529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1FC546E8-D3E9-6356-3CBD-7EF6864497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62523" y="4119947"/>
                        <a:ext cx="311154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" name="图片 60">
            <a:extLst>
              <a:ext uri="{FF2B5EF4-FFF2-40B4-BE49-F238E27FC236}">
                <a16:creationId xmlns:a16="http://schemas.microsoft.com/office/drawing/2014/main" id="{A8A9731B-D3F3-9AA4-28B4-3C645EF26A7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431" t="11070" b="14816"/>
          <a:stretch/>
        </p:blipFill>
        <p:spPr>
          <a:xfrm>
            <a:off x="1343472" y="3128370"/>
            <a:ext cx="3390746" cy="2964925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6E02DED4-5A6B-130C-2D29-FEE296B2CE71}"/>
              </a:ext>
            </a:extLst>
          </p:cNvPr>
          <p:cNvGrpSpPr/>
          <p:nvPr/>
        </p:nvGrpSpPr>
        <p:grpSpPr>
          <a:xfrm>
            <a:off x="1112493" y="2953422"/>
            <a:ext cx="4364084" cy="3619128"/>
            <a:chOff x="8862961" y="3026230"/>
            <a:chExt cx="4364084" cy="3619128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B9469B6-A4D4-4CE5-42A9-ECC60C51D0BF}"/>
                </a:ext>
              </a:extLst>
            </p:cNvPr>
            <p:cNvGrpSpPr/>
            <p:nvPr/>
          </p:nvGrpSpPr>
          <p:grpSpPr>
            <a:xfrm>
              <a:off x="8862961" y="3026230"/>
              <a:ext cx="4364084" cy="3276137"/>
              <a:chOff x="8181740" y="2206788"/>
              <a:chExt cx="3193249" cy="1909034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4872F3-282C-2246-5B97-22C31276A682}"/>
                  </a:ext>
                </a:extLst>
              </p:cNvPr>
              <p:cNvSpPr txBox="1"/>
              <p:nvPr/>
            </p:nvSpPr>
            <p:spPr>
              <a:xfrm>
                <a:off x="11064296" y="3192706"/>
                <a:ext cx="310693" cy="21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endParaRPr lang="zh-CN" altLang="en-US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0C3913C5-E48A-7421-9E23-4DC2299D21BD}"/>
                  </a:ext>
                </a:extLst>
              </p:cNvPr>
              <p:cNvGrpSpPr/>
              <p:nvPr/>
            </p:nvGrpSpPr>
            <p:grpSpPr>
              <a:xfrm>
                <a:off x="8181740" y="2206788"/>
                <a:ext cx="2950588" cy="1909034"/>
                <a:chOff x="8162709" y="5022124"/>
                <a:chExt cx="2556098" cy="1510431"/>
              </a:xfrm>
            </p:grpSpPr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966DB878-2EB9-1D3A-C82C-7F8D76D7F7F2}"/>
                    </a:ext>
                  </a:extLst>
                </p:cNvPr>
                <p:cNvSpPr txBox="1"/>
                <p:nvPr/>
              </p:nvSpPr>
              <p:spPr>
                <a:xfrm>
                  <a:off x="8685906" y="5022124"/>
                  <a:ext cx="334026" cy="170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800" b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j</a:t>
                  </a:r>
                  <a:r>
                    <a:rPr lang="en-US" altLang="zh-CN" sz="1800" b="1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y</a:t>
                  </a:r>
                  <a:endParaRPr lang="zh-CN" altLang="en-US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A2858FE8-9AE6-B3A2-A7F9-5CBE68DCF295}"/>
                    </a:ext>
                  </a:extLst>
                </p:cNvPr>
                <p:cNvSpPr txBox="1"/>
                <p:nvPr/>
              </p:nvSpPr>
              <p:spPr>
                <a:xfrm>
                  <a:off x="8606554" y="5830563"/>
                  <a:ext cx="290333" cy="141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O</a:t>
                  </a:r>
                  <a:endParaRPr lang="zh-CN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9" name="直接箭头连接符 68">
                  <a:extLst>
                    <a:ext uri="{FF2B5EF4-FFF2-40B4-BE49-F238E27FC236}">
                      <a16:creationId xmlns:a16="http://schemas.microsoft.com/office/drawing/2014/main" id="{58A21C6F-6FEE-E704-5B73-BA3CC2248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2709" y="5833631"/>
                  <a:ext cx="2556098" cy="0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>
                  <a:extLst>
                    <a:ext uri="{FF2B5EF4-FFF2-40B4-BE49-F238E27FC236}">
                      <a16:creationId xmlns:a16="http://schemas.microsoft.com/office/drawing/2014/main" id="{1E8BC9C2-2DD1-59DB-0981-817EA8CF73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9156" y="5071813"/>
                  <a:ext cx="0" cy="1460742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5">
              <a:extLst>
                <a:ext uri="{FF2B5EF4-FFF2-40B4-BE49-F238E27FC236}">
                  <a16:creationId xmlns:a16="http://schemas.microsoft.com/office/drawing/2014/main" id="{2EA8E5FA-D48F-D6B6-C2D0-8ADA8FDB3D8F}"/>
                </a:ext>
              </a:extLst>
            </p:cNvPr>
            <p:cNvSpPr txBox="1"/>
            <p:nvPr/>
          </p:nvSpPr>
          <p:spPr>
            <a:xfrm>
              <a:off x="10159104" y="6337581"/>
              <a:ext cx="2175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一阶微分环节奈奎斯特图</a:t>
              </a:r>
            </a:p>
          </p:txBody>
        </p:sp>
      </p:grpSp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3DDB1FF0-53C4-F55B-9614-A95F4153D2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435774"/>
              </p:ext>
            </p:extLst>
          </p:nvPr>
        </p:nvGraphicFramePr>
        <p:xfrm>
          <a:off x="2803944" y="4502204"/>
          <a:ext cx="61277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12766" imgH="244089" progId="Equation.DSMT4">
                  <p:embed/>
                </p:oleObj>
              </mc:Choice>
              <mc:Fallback>
                <p:oleObj name="Equation" r:id="rId12" imgW="612766" imgH="244089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C59E958A-E87C-B313-D891-6AA6D0617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03944" y="4502204"/>
                        <a:ext cx="612775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33CBE14A-1144-7F2D-0DE2-76D041F0BC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362198"/>
              </p:ext>
            </p:extLst>
          </p:nvPr>
        </p:nvGraphicFramePr>
        <p:xfrm>
          <a:off x="2645145" y="3158375"/>
          <a:ext cx="7874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88099" imgH="222488" progId="Equation.DSMT4">
                  <p:embed/>
                </p:oleObj>
              </mc:Choice>
              <mc:Fallback>
                <p:oleObj name="Equation" r:id="rId14" imgW="788099" imgH="222488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D66495C6-D8BE-4178-88DC-9AF870096E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45145" y="3158375"/>
                        <a:ext cx="787400" cy="22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流程图: 接点 72">
            <a:extLst>
              <a:ext uri="{FF2B5EF4-FFF2-40B4-BE49-F238E27FC236}">
                <a16:creationId xmlns:a16="http://schemas.microsoft.com/office/drawing/2014/main" id="{C3634077-F3FF-AB27-28B0-C8F056188C6B}"/>
              </a:ext>
            </a:extLst>
          </p:cNvPr>
          <p:cNvSpPr/>
          <p:nvPr/>
        </p:nvSpPr>
        <p:spPr bwMode="auto">
          <a:xfrm>
            <a:off x="3404399" y="4682965"/>
            <a:ext cx="89183" cy="95475"/>
          </a:xfrm>
          <a:prstGeom prst="flowChartConnector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75" name="对象 74">
            <a:extLst>
              <a:ext uri="{FF2B5EF4-FFF2-40B4-BE49-F238E27FC236}">
                <a16:creationId xmlns:a16="http://schemas.microsoft.com/office/drawing/2014/main" id="{D477272C-1910-6D68-BEC4-8FAC96B9B7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756931"/>
              </p:ext>
            </p:extLst>
          </p:nvPr>
        </p:nvGraphicFramePr>
        <p:xfrm>
          <a:off x="3349626" y="4826179"/>
          <a:ext cx="2381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14120" imgH="164880" progId="Equation.DSMT4">
                  <p:embed/>
                </p:oleObj>
              </mc:Choice>
              <mc:Fallback>
                <p:oleObj name="Equation" r:id="rId16" imgW="114120" imgH="164880" progId="Equation.DSMT4">
                  <p:embed/>
                  <p:pic>
                    <p:nvPicPr>
                      <p:cNvPr id="87" name="对象 86">
                        <a:extLst>
                          <a:ext uri="{FF2B5EF4-FFF2-40B4-BE49-F238E27FC236}">
                            <a16:creationId xmlns:a16="http://schemas.microsoft.com/office/drawing/2014/main" id="{9CC1D2F0-D2C2-49C8-0F22-715C2ED21D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49626" y="4826179"/>
                        <a:ext cx="2381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对象 75">
            <a:extLst>
              <a:ext uri="{FF2B5EF4-FFF2-40B4-BE49-F238E27FC236}">
                <a16:creationId xmlns:a16="http://schemas.microsoft.com/office/drawing/2014/main" id="{23EFA55F-5413-99FD-B1DB-BF56D9DA3E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829163"/>
              </p:ext>
            </p:extLst>
          </p:nvPr>
        </p:nvGraphicFramePr>
        <p:xfrm>
          <a:off x="2063552" y="2070803"/>
          <a:ext cx="18573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23600" imgH="177480" progId="Equation.DSMT4">
                  <p:embed/>
                </p:oleObj>
              </mc:Choice>
              <mc:Fallback>
                <p:oleObj name="Equation" r:id="rId18" imgW="723600" imgH="177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902D06D-0368-E68A-B46E-FE431CE9BB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063552" y="2070803"/>
                        <a:ext cx="18573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流程图: 接点 76">
            <a:extLst>
              <a:ext uri="{FF2B5EF4-FFF2-40B4-BE49-F238E27FC236}">
                <a16:creationId xmlns:a16="http://schemas.microsoft.com/office/drawing/2014/main" id="{D64A7010-E19B-8F16-AD2F-7782F3C2056E}"/>
              </a:ext>
            </a:extLst>
          </p:cNvPr>
          <p:cNvSpPr/>
          <p:nvPr/>
        </p:nvSpPr>
        <p:spPr bwMode="auto">
          <a:xfrm>
            <a:off x="8560776" y="6012169"/>
            <a:ext cx="86140" cy="89386"/>
          </a:xfrm>
          <a:prstGeom prst="flowChartConnector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7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  <p:bldP spid="7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二阶振荡环节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4F7CE16E-B0EF-91CD-88FB-89014972A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48CBE50-FFE7-4F85-57B0-399CD202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2840746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B390117-F204-6AA7-9AE3-28A0F843C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676652"/>
              </p:ext>
            </p:extLst>
          </p:nvPr>
        </p:nvGraphicFramePr>
        <p:xfrm>
          <a:off x="2127510" y="1854644"/>
          <a:ext cx="801211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22760" imgH="457200" progId="Equation.DSMT4">
                  <p:embed/>
                </p:oleObj>
              </mc:Choice>
              <mc:Fallback>
                <p:oleObj name="Equation" r:id="rId2" imgW="4622760" imgH="4572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B390117-F204-6AA7-9AE3-28A0F843C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7510" y="1854644"/>
                        <a:ext cx="8012113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357A2E1-3CED-F2E6-813A-3050AC575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299388"/>
              </p:ext>
            </p:extLst>
          </p:nvPr>
        </p:nvGraphicFramePr>
        <p:xfrm>
          <a:off x="552450" y="3479800"/>
          <a:ext cx="5767388" cy="298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79760" imgH="1803240" progId="Equation.DSMT4">
                  <p:embed/>
                </p:oleObj>
              </mc:Choice>
              <mc:Fallback>
                <p:oleObj name="Equation" r:id="rId4" imgW="3479760" imgH="18032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357A2E1-3CED-F2E6-813A-3050AC575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450" y="3479800"/>
                        <a:ext cx="5767388" cy="298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78393FFF-E7A0-E139-3CCF-5132E507E8E8}"/>
              </a:ext>
            </a:extLst>
          </p:cNvPr>
          <p:cNvGrpSpPr/>
          <p:nvPr/>
        </p:nvGrpSpPr>
        <p:grpSpPr>
          <a:xfrm>
            <a:off x="6693972" y="2934166"/>
            <a:ext cx="4435150" cy="3619128"/>
            <a:chOff x="8884869" y="3026230"/>
            <a:chExt cx="4435150" cy="361912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19C9481-3778-FC7E-D280-C78CA2920FED}"/>
                </a:ext>
              </a:extLst>
            </p:cNvPr>
            <p:cNvGrpSpPr/>
            <p:nvPr/>
          </p:nvGrpSpPr>
          <p:grpSpPr>
            <a:xfrm>
              <a:off x="8884869" y="3026230"/>
              <a:ext cx="4435150" cy="3276137"/>
              <a:chOff x="8197771" y="2206788"/>
              <a:chExt cx="3245249" cy="1909034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EE316C7-CF8F-E625-1FA3-27BDBAEFDAD5}"/>
                  </a:ext>
                </a:extLst>
              </p:cNvPr>
              <p:cNvSpPr txBox="1"/>
              <p:nvPr/>
            </p:nvSpPr>
            <p:spPr>
              <a:xfrm>
                <a:off x="11132327" y="2454891"/>
                <a:ext cx="310693" cy="21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endParaRPr lang="zh-CN" altLang="en-US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24E5B0E-DA5A-DC6C-2116-5587B1D0B881}"/>
                  </a:ext>
                </a:extLst>
              </p:cNvPr>
              <p:cNvGrpSpPr/>
              <p:nvPr/>
            </p:nvGrpSpPr>
            <p:grpSpPr>
              <a:xfrm>
                <a:off x="8197771" y="2206788"/>
                <a:ext cx="2950588" cy="1909034"/>
                <a:chOff x="8176597" y="5022124"/>
                <a:chExt cx="2556098" cy="1510431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55AD0C6-2715-0665-E470-832CFEC85409}"/>
                    </a:ext>
                  </a:extLst>
                </p:cNvPr>
                <p:cNvSpPr txBox="1"/>
                <p:nvPr/>
              </p:nvSpPr>
              <p:spPr>
                <a:xfrm>
                  <a:off x="9243665" y="5022124"/>
                  <a:ext cx="334026" cy="170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800" b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j</a:t>
                  </a:r>
                  <a:r>
                    <a:rPr lang="en-US" altLang="zh-CN" sz="1800" b="1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y</a:t>
                  </a:r>
                  <a:endParaRPr lang="zh-CN" altLang="en-US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2CB4A0A-9A6D-234C-722B-19BA2AFDE21F}"/>
                    </a:ext>
                  </a:extLst>
                </p:cNvPr>
                <p:cNvSpPr txBox="1"/>
                <p:nvPr/>
              </p:nvSpPr>
              <p:spPr>
                <a:xfrm>
                  <a:off x="9164313" y="5273601"/>
                  <a:ext cx="290333" cy="141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O</a:t>
                  </a:r>
                  <a:endParaRPr lang="zh-CN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" name="直接箭头连接符 24">
                  <a:extLst>
                    <a:ext uri="{FF2B5EF4-FFF2-40B4-BE49-F238E27FC236}">
                      <a16:creationId xmlns:a16="http://schemas.microsoft.com/office/drawing/2014/main" id="{5E157344-2ABA-714D-5F65-A98EE8350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6597" y="5290799"/>
                  <a:ext cx="2556098" cy="0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id="{457B36F9-2058-9D87-55E9-28CE61BA51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6914" y="5071813"/>
                  <a:ext cx="0" cy="1460742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6C547A95-1F87-9199-8118-FD19C80043EA}"/>
                </a:ext>
              </a:extLst>
            </p:cNvPr>
            <p:cNvSpPr txBox="1"/>
            <p:nvPr/>
          </p:nvSpPr>
          <p:spPr>
            <a:xfrm>
              <a:off x="10159104" y="6337581"/>
              <a:ext cx="2175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二阶振荡环节奈奎斯特图</a:t>
              </a:r>
            </a:p>
          </p:txBody>
        </p:sp>
      </p:grp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B3EE3E5-69E4-429A-A4B1-D38966BC18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014942"/>
              </p:ext>
            </p:extLst>
          </p:nvPr>
        </p:nvGraphicFramePr>
        <p:xfrm>
          <a:off x="9911910" y="3500862"/>
          <a:ext cx="61277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12766" imgH="244089" progId="Equation.DSMT4">
                  <p:embed/>
                </p:oleObj>
              </mc:Choice>
              <mc:Fallback>
                <p:oleObj name="Equation" r:id="rId6" imgW="612766" imgH="244089" progId="Equation.DSMT4">
                  <p:embed/>
                  <p:pic>
                    <p:nvPicPr>
                      <p:cNvPr id="71" name="对象 70">
                        <a:extLst>
                          <a:ext uri="{FF2B5EF4-FFF2-40B4-BE49-F238E27FC236}">
                            <a16:creationId xmlns:a16="http://schemas.microsoft.com/office/drawing/2014/main" id="{3DDB1FF0-53C4-F55B-9614-A95F4153D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11910" y="3500862"/>
                        <a:ext cx="612775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810593E5-60B4-25E1-ABB3-15EA0B9B3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30557"/>
              </p:ext>
            </p:extLst>
          </p:nvPr>
        </p:nvGraphicFramePr>
        <p:xfrm>
          <a:off x="7484025" y="3322357"/>
          <a:ext cx="7874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8099" imgH="222488" progId="Equation.DSMT4">
                  <p:embed/>
                </p:oleObj>
              </mc:Choice>
              <mc:Fallback>
                <p:oleObj name="Equation" r:id="rId8" imgW="788099" imgH="222488" progId="Equation.DSMT4">
                  <p:embed/>
                  <p:pic>
                    <p:nvPicPr>
                      <p:cNvPr id="72" name="对象 71">
                        <a:extLst>
                          <a:ext uri="{FF2B5EF4-FFF2-40B4-BE49-F238E27FC236}">
                            <a16:creationId xmlns:a16="http://schemas.microsoft.com/office/drawing/2014/main" id="{33CBE14A-1144-7F2D-0DE2-76D041F0BC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84025" y="3322357"/>
                        <a:ext cx="787400" cy="22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814D22AA-E7DE-DEC5-F5E0-21CF0E84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23099"/>
              </p:ext>
            </p:extLst>
          </p:nvPr>
        </p:nvGraphicFramePr>
        <p:xfrm>
          <a:off x="9774125" y="3196019"/>
          <a:ext cx="187830" cy="27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7978" imgH="343092" progId="Equation.DSMT4">
                  <p:embed/>
                </p:oleObj>
              </mc:Choice>
              <mc:Fallback>
                <p:oleObj name="Equation" r:id="rId10" imgW="237978" imgH="3430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74125" y="3196019"/>
                        <a:ext cx="187830" cy="270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图片 37">
            <a:extLst>
              <a:ext uri="{FF2B5EF4-FFF2-40B4-BE49-F238E27FC236}">
                <a16:creationId xmlns:a16="http://schemas.microsoft.com/office/drawing/2014/main" id="{FF2E17B7-849B-5F2A-AE3E-9CCCA371770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696" t="11431" r="14455" b="11633"/>
          <a:stretch/>
        </p:blipFill>
        <p:spPr>
          <a:xfrm>
            <a:off x="6744072" y="3107495"/>
            <a:ext cx="3672409" cy="30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84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二阶振荡环节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4F7CE16E-B0EF-91CD-88FB-89014972A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48CBE50-FFE7-4F85-57B0-399CD202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03813" y="2647172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B390117-F204-6AA7-9AE3-28A0F843C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012666"/>
              </p:ext>
            </p:extLst>
          </p:nvPr>
        </p:nvGraphicFramePr>
        <p:xfrm>
          <a:off x="2135560" y="1851452"/>
          <a:ext cx="448945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457200" progId="Equation.DSMT4">
                  <p:embed/>
                </p:oleObj>
              </mc:Choice>
              <mc:Fallback>
                <p:oleObj name="Equation" r:id="rId2" imgW="2590560" imgH="4572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B390117-F204-6AA7-9AE3-28A0F843C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5560" y="1851452"/>
                        <a:ext cx="4489450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357A2E1-3CED-F2E6-813A-3050AC575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797608"/>
              </p:ext>
            </p:extLst>
          </p:nvPr>
        </p:nvGraphicFramePr>
        <p:xfrm>
          <a:off x="767408" y="3237997"/>
          <a:ext cx="5703887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41600" imgH="698400" progId="Equation.DSMT4">
                  <p:embed/>
                </p:oleObj>
              </mc:Choice>
              <mc:Fallback>
                <p:oleObj name="Equation" r:id="rId4" imgW="3441600" imgH="6984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357A2E1-3CED-F2E6-813A-3050AC575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7408" y="3237997"/>
                        <a:ext cx="5703887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609FD8B9-E06C-1C66-B1B2-082FF0FFA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80"/>
          <a:stretch/>
        </p:blipFill>
        <p:spPr>
          <a:xfrm>
            <a:off x="6882883" y="1340768"/>
            <a:ext cx="4185342" cy="5517232"/>
          </a:xfrm>
          <a:prstGeom prst="rect">
            <a:avLst/>
          </a:prstGeom>
        </p:spPr>
      </p:pic>
      <p:sp>
        <p:nvSpPr>
          <p:cNvPr id="16" name="Text Box 11">
            <a:extLst>
              <a:ext uri="{FF2B5EF4-FFF2-40B4-BE49-F238E27FC236}">
                <a16:creationId xmlns:a16="http://schemas.microsoft.com/office/drawing/2014/main" id="{14A2CD85-9D65-B288-5F96-BF55D6677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477" y="4941168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谐振频率</a:t>
            </a:r>
            <a:r>
              <a:rPr lang="en-US" altLang="zh-CN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:</a:t>
            </a:r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A6FCB6AE-9903-892B-38DD-F6DC8B931E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605102"/>
              </p:ext>
            </p:extLst>
          </p:nvPr>
        </p:nvGraphicFramePr>
        <p:xfrm>
          <a:off x="2404613" y="4869160"/>
          <a:ext cx="31130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97080" imgH="457200" progId="Equation.DSMT4">
                  <p:embed/>
                </p:oleObj>
              </mc:Choice>
              <mc:Fallback>
                <p:oleObj name="Equation" r:id="rId7" imgW="2197080" imgH="457200" progId="Equation.DSMT4">
                  <p:embed/>
                  <p:pic>
                    <p:nvPicPr>
                      <p:cNvPr id="1464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613" y="4869160"/>
                        <a:ext cx="3113087" cy="6477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effectLst>
                        <a:outerShdw dist="45791" dir="2021404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3">
            <a:extLst>
              <a:ext uri="{FF2B5EF4-FFF2-40B4-BE49-F238E27FC236}">
                <a16:creationId xmlns:a16="http://schemas.microsoft.com/office/drawing/2014/main" id="{2B919BA3-19E4-C79A-DACB-19F311A0D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477" y="5733331"/>
            <a:ext cx="15478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谐振峰值</a:t>
            </a:r>
            <a:r>
              <a:rPr lang="en-US" altLang="zh-CN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:</a:t>
            </a:r>
          </a:p>
        </p:txBody>
      </p:sp>
      <p:graphicFrame>
        <p:nvGraphicFramePr>
          <p:cNvPr id="19" name="Object 14">
            <a:extLst>
              <a:ext uri="{FF2B5EF4-FFF2-40B4-BE49-F238E27FC236}">
                <a16:creationId xmlns:a16="http://schemas.microsoft.com/office/drawing/2014/main" id="{D3438CA5-E1E0-05DB-34C8-A53C18A66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862278"/>
              </p:ext>
            </p:extLst>
          </p:nvPr>
        </p:nvGraphicFramePr>
        <p:xfrm>
          <a:off x="2423592" y="5727444"/>
          <a:ext cx="12969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79280" imgH="469800" progId="Equation.DSMT4">
                  <p:embed/>
                </p:oleObj>
              </mc:Choice>
              <mc:Fallback>
                <p:oleObj name="Equation" r:id="rId9" imgW="1079280" imgH="469800" progId="Equation.DSMT4">
                  <p:embed/>
                  <p:pic>
                    <p:nvPicPr>
                      <p:cNvPr id="14644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5727444"/>
                        <a:ext cx="1296988" cy="6492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effectLst>
                        <a:outerShdw dist="45791" dir="2021404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5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二阶振荡环节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4F7CE16E-B0EF-91CD-88FB-89014972A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48CBE50-FFE7-4F85-57B0-399CD202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03813" y="2647172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B390117-F204-6AA7-9AE3-28A0F843C2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560" y="1851452"/>
          <a:ext cx="448945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457200" progId="Equation.DSMT4">
                  <p:embed/>
                </p:oleObj>
              </mc:Choice>
              <mc:Fallback>
                <p:oleObj name="Equation" r:id="rId2" imgW="2590560" imgH="4572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B390117-F204-6AA7-9AE3-28A0F843C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5560" y="1851452"/>
                        <a:ext cx="4489450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357A2E1-3CED-F2E6-813A-3050AC5756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7408" y="3237997"/>
          <a:ext cx="5703887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41600" imgH="698400" progId="Equation.DSMT4">
                  <p:embed/>
                </p:oleObj>
              </mc:Choice>
              <mc:Fallback>
                <p:oleObj name="Equation" r:id="rId4" imgW="3441600" imgH="6984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357A2E1-3CED-F2E6-813A-3050AC575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7408" y="3237997"/>
                        <a:ext cx="5703887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5">
            <a:extLst>
              <a:ext uri="{FF2B5EF4-FFF2-40B4-BE49-F238E27FC236}">
                <a16:creationId xmlns:a16="http://schemas.microsoft.com/office/drawing/2014/main" id="{425BA9C1-2675-07E7-E747-F915BC9EBB71}"/>
              </a:ext>
            </a:extLst>
          </p:cNvPr>
          <p:cNvSpPr txBox="1"/>
          <p:nvPr/>
        </p:nvSpPr>
        <p:spPr>
          <a:xfrm>
            <a:off x="8109079" y="6265940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二阶振荡环节</a:t>
            </a:r>
            <a:r>
              <a:rPr lang="en-US" altLang="zh-CN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Bode</a:t>
            </a:r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图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9C0E9E-CCE0-547C-6D48-C845F174C9E5}"/>
              </a:ext>
            </a:extLst>
          </p:cNvPr>
          <p:cNvGrpSpPr/>
          <p:nvPr/>
        </p:nvGrpSpPr>
        <p:grpSpPr>
          <a:xfrm>
            <a:off x="6904810" y="2924949"/>
            <a:ext cx="4538713" cy="3317788"/>
            <a:chOff x="845726" y="2631492"/>
            <a:chExt cx="4538713" cy="3317788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D367FD8-3FED-4937-4E90-4402E6843272}"/>
                </a:ext>
              </a:extLst>
            </p:cNvPr>
            <p:cNvCxnSpPr/>
            <p:nvPr/>
          </p:nvCxnSpPr>
          <p:spPr bwMode="auto">
            <a:xfrm>
              <a:off x="845726" y="2746593"/>
              <a:ext cx="0" cy="169613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AE59935-11B3-9EDE-17FC-D3CD086BF369}"/>
                </a:ext>
              </a:extLst>
            </p:cNvPr>
            <p:cNvGrpSpPr/>
            <p:nvPr/>
          </p:nvGrpSpPr>
          <p:grpSpPr>
            <a:xfrm>
              <a:off x="846052" y="2631492"/>
              <a:ext cx="4538387" cy="3317788"/>
              <a:chOff x="846052" y="2631492"/>
              <a:chExt cx="4538387" cy="3317788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D4A36741-9F0C-9178-B3DE-CA6038A3BB93}"/>
                  </a:ext>
                </a:extLst>
              </p:cNvPr>
              <p:cNvGrpSpPr/>
              <p:nvPr/>
            </p:nvGrpSpPr>
            <p:grpSpPr>
              <a:xfrm>
                <a:off x="848361" y="2631492"/>
                <a:ext cx="4536078" cy="2304250"/>
                <a:chOff x="7012923" y="2303775"/>
                <a:chExt cx="4536078" cy="2304250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062B4177-2CA0-D314-F637-707617D8891C}"/>
                    </a:ext>
                  </a:extLst>
                </p:cNvPr>
                <p:cNvGrpSpPr/>
                <p:nvPr/>
              </p:nvGrpSpPr>
              <p:grpSpPr>
                <a:xfrm>
                  <a:off x="7012923" y="2303775"/>
                  <a:ext cx="4510474" cy="585355"/>
                  <a:chOff x="8703063" y="2944190"/>
                  <a:chExt cx="3300364" cy="341091"/>
                </a:xfrm>
              </p:grpSpPr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6D8F4EBD-E849-1880-2B76-E5E1952CBF11}"/>
                      </a:ext>
                    </a:extLst>
                  </p:cNvPr>
                  <p:cNvSpPr txBox="1"/>
                  <p:nvPr/>
                </p:nvSpPr>
                <p:spPr>
                  <a:xfrm>
                    <a:off x="11692734" y="3070068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9AD38E86-95D0-633E-CE68-3326F8E2C6BE}"/>
                      </a:ext>
                    </a:extLst>
                  </p:cNvPr>
                  <p:cNvGrpSpPr/>
                  <p:nvPr/>
                </p:nvGrpSpPr>
                <p:grpSpPr>
                  <a:xfrm>
                    <a:off x="8703063" y="2944190"/>
                    <a:ext cx="3001006" cy="292986"/>
                    <a:chOff x="8614330" y="5605509"/>
                    <a:chExt cx="2599775" cy="231809"/>
                  </a:xfrm>
                </p:grpSpPr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AD2B9BE5-AEEF-7253-6BD7-F5BF9A03D2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8703" y="5605509"/>
                      <a:ext cx="698050" cy="170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)/dB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cxnSp>
                  <p:nvCxnSpPr>
                    <p:cNvPr id="28" name="直接箭头连接符 27">
                      <a:extLst>
                        <a:ext uri="{FF2B5EF4-FFF2-40B4-BE49-F238E27FC236}">
                          <a16:creationId xmlns:a16="http://schemas.microsoft.com/office/drawing/2014/main" id="{CCDD17C5-A8B7-EB06-BE2A-1D6AF4D8062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14330" y="5837318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25B13E16-A7D6-47ED-8FCC-B3959FA51331}"/>
                    </a:ext>
                  </a:extLst>
                </p:cNvPr>
                <p:cNvGrpSpPr/>
                <p:nvPr/>
              </p:nvGrpSpPr>
              <p:grpSpPr>
                <a:xfrm>
                  <a:off x="7012928" y="4014362"/>
                  <a:ext cx="4536073" cy="593663"/>
                  <a:chOff x="8697296" y="2871182"/>
                  <a:chExt cx="3319094" cy="345933"/>
                </a:xfrm>
              </p:grpSpPr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49CC3E42-0F61-B9D9-D02E-ED95B12DA72C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5697" y="3001902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2" name="组合 21">
                    <a:extLst>
                      <a:ext uri="{FF2B5EF4-FFF2-40B4-BE49-F238E27FC236}">
                        <a16:creationId xmlns:a16="http://schemas.microsoft.com/office/drawing/2014/main" id="{92B16393-9BF9-B24A-D6A9-6B1A4B2C20A9}"/>
                      </a:ext>
                    </a:extLst>
                  </p:cNvPr>
                  <p:cNvGrpSpPr/>
                  <p:nvPr/>
                </p:nvGrpSpPr>
                <p:grpSpPr>
                  <a:xfrm>
                    <a:off x="8697296" y="2871182"/>
                    <a:ext cx="3001006" cy="267414"/>
                    <a:chOff x="8609335" y="5547814"/>
                    <a:chExt cx="2599775" cy="211579"/>
                  </a:xfrm>
                </p:grpSpPr>
                <p:cxnSp>
                  <p:nvCxnSpPr>
                    <p:cNvPr id="23" name="直接箭头连接符 22">
                      <a:extLst>
                        <a:ext uri="{FF2B5EF4-FFF2-40B4-BE49-F238E27FC236}">
                          <a16:creationId xmlns:a16="http://schemas.microsoft.com/office/drawing/2014/main" id="{1F8C58EB-0D37-4C3B-FA02-4CE36A5627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09335" y="5759393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CEC94DB0-AB52-6AAD-ED7B-398840E7BF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3707" y="5547814"/>
                      <a:ext cx="652405" cy="1702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)/°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A96CE793-79D1-C9B9-BA5C-5DC4B14CC8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6052" y="4509120"/>
                <a:ext cx="0" cy="144016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</p:grp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0577437D-DD61-6C6C-3A5F-8DA32802FD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891"/>
          <a:stretch/>
        </p:blipFill>
        <p:spPr>
          <a:xfrm>
            <a:off x="6098150" y="3098894"/>
            <a:ext cx="5334000" cy="161409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2EC32B7-7271-172A-7210-15A9B70DC3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015"/>
          <a:stretch/>
        </p:blipFill>
        <p:spPr>
          <a:xfrm>
            <a:off x="6098150" y="4628420"/>
            <a:ext cx="5334000" cy="1566574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D049F7D-43EA-C5A3-9F9C-3AFCE41A14A1}"/>
              </a:ext>
            </a:extLst>
          </p:cNvPr>
          <p:cNvCxnSpPr>
            <a:cxnSpLocks/>
          </p:cNvCxnSpPr>
          <p:nvPr/>
        </p:nvCxnSpPr>
        <p:spPr bwMode="auto">
          <a:xfrm>
            <a:off x="6898137" y="3432422"/>
            <a:ext cx="22774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57B5DE9-6406-BD12-11DB-F067D1552388}"/>
              </a:ext>
            </a:extLst>
          </p:cNvPr>
          <p:cNvCxnSpPr>
            <a:cxnSpLocks/>
            <a:stCxn id="33" idx="6"/>
          </p:cNvCxnSpPr>
          <p:nvPr/>
        </p:nvCxnSpPr>
        <p:spPr bwMode="auto">
          <a:xfrm>
            <a:off x="9254156" y="3432422"/>
            <a:ext cx="1686587" cy="103430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471A4776-A210-85DA-E883-B89CB588E8D2}"/>
              </a:ext>
            </a:extLst>
          </p:cNvPr>
          <p:cNvSpPr/>
          <p:nvPr/>
        </p:nvSpPr>
        <p:spPr bwMode="auto">
          <a:xfrm>
            <a:off x="9168016" y="3387729"/>
            <a:ext cx="86140" cy="89386"/>
          </a:xfrm>
          <a:prstGeom prst="flowChartConnector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CE265D8C-3804-0BCE-1391-432A081769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123147"/>
              </p:ext>
            </p:extLst>
          </p:nvPr>
        </p:nvGraphicFramePr>
        <p:xfrm>
          <a:off x="10326602" y="3674560"/>
          <a:ext cx="1281112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99920" imgH="177480" progId="Equation.DSMT4">
                  <p:embed/>
                </p:oleObj>
              </mc:Choice>
              <mc:Fallback>
                <p:oleObj name="Equation" r:id="rId8" imgW="799920" imgH="177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A7238A9-C2B2-E9DA-5758-CB33EA114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326602" y="3674560"/>
                        <a:ext cx="1281112" cy="28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4">
            <a:extLst>
              <a:ext uri="{FF2B5EF4-FFF2-40B4-BE49-F238E27FC236}">
                <a16:creationId xmlns:a16="http://schemas.microsoft.com/office/drawing/2014/main" id="{142C0DCB-10EF-AA1E-F497-C5CFA8E9E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4475" y="2682696"/>
            <a:ext cx="25309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转折频率：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=1/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T=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16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1600" b="1" baseline="-2500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3D52383E-4843-457B-8DBA-1B406B550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119122"/>
              </p:ext>
            </p:extLst>
          </p:nvPr>
        </p:nvGraphicFramePr>
        <p:xfrm>
          <a:off x="9052194" y="5180058"/>
          <a:ext cx="311154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35993" imgH="245529" progId="Equation.DSMT4">
                  <p:embed/>
                </p:oleObj>
              </mc:Choice>
              <mc:Fallback>
                <p:oleObj name="Equation" r:id="rId10" imgW="435993" imgH="245529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1FC546E8-D3E9-6356-3CBD-7EF6864497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52194" y="5180058"/>
                        <a:ext cx="311154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43540346-B858-3FE7-571B-1ADA9CA2DD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993774"/>
              </p:ext>
            </p:extLst>
          </p:nvPr>
        </p:nvGraphicFramePr>
        <p:xfrm>
          <a:off x="9055509" y="3528555"/>
          <a:ext cx="311154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35993" imgH="245529" progId="Equation.DSMT4">
                  <p:embed/>
                </p:oleObj>
              </mc:Choice>
              <mc:Fallback>
                <p:oleObj name="Equation" r:id="rId12" imgW="435993" imgH="245529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F83DF237-853D-B222-017D-006AF5E8A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55509" y="3528555"/>
                        <a:ext cx="311154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E91CF1E1-2600-8123-A378-9E8184883C90}"/>
              </a:ext>
            </a:extLst>
          </p:cNvPr>
          <p:cNvSpPr/>
          <p:nvPr/>
        </p:nvSpPr>
        <p:spPr bwMode="auto">
          <a:xfrm>
            <a:off x="9164701" y="5063013"/>
            <a:ext cx="86140" cy="89386"/>
          </a:xfrm>
          <a:prstGeom prst="flowChartConnector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EFDB718-5B4C-41A7-8A97-8AB59CEA1C0B}"/>
              </a:ext>
            </a:extLst>
          </p:cNvPr>
          <p:cNvCxnSpPr>
            <a:cxnSpLocks/>
          </p:cNvCxnSpPr>
          <p:nvPr/>
        </p:nvCxnSpPr>
        <p:spPr bwMode="auto">
          <a:xfrm>
            <a:off x="9088759" y="3022086"/>
            <a:ext cx="90592" cy="350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E88F21D4-BCD0-BD34-6EF0-1D95C1401FDC}"/>
              </a:ext>
            </a:extLst>
          </p:cNvPr>
          <p:cNvSpPr txBox="1"/>
          <p:nvPr/>
        </p:nvSpPr>
        <p:spPr>
          <a:xfrm>
            <a:off x="560315" y="4778323"/>
            <a:ext cx="62364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闭环特征量：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决定转折频率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  <a:sym typeface="Symbol" pitchFamily="18" charset="2"/>
              </a:rPr>
              <a:t> ζ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决定谐振频率附近形状及峰值大小。</a:t>
            </a:r>
          </a:p>
        </p:txBody>
      </p:sp>
    </p:spTree>
    <p:extLst>
      <p:ext uri="{BB962C8B-B14F-4D97-AF65-F5344CB8AC3E}">
        <p14:creationId xmlns:p14="http://schemas.microsoft.com/office/powerpoint/2010/main" val="197191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94AC4C08-104E-0978-03FC-AFDBF190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865" y="4646991"/>
            <a:ext cx="5334000" cy="16764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90903F5-D384-F114-C91A-239BA1980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3" b="10978"/>
          <a:stretch/>
        </p:blipFill>
        <p:spPr>
          <a:xfrm>
            <a:off x="6660749" y="3065428"/>
            <a:ext cx="4771618" cy="14923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C2C07B-923B-5E20-5175-DEC3DF27A8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7" t="10268" r="24398" b="25167"/>
          <a:stretch/>
        </p:blipFill>
        <p:spPr>
          <a:xfrm>
            <a:off x="2063552" y="3068960"/>
            <a:ext cx="2952326" cy="3141341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二阶微分环节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4F7CE16E-B0EF-91CD-88FB-89014972A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48CBE50-FFE7-4F85-57B0-399CD202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800" y="1977677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B390117-F204-6AA7-9AE3-28A0F843C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813714"/>
              </p:ext>
            </p:extLst>
          </p:nvPr>
        </p:nvGraphicFramePr>
        <p:xfrm>
          <a:off x="2135560" y="2056027"/>
          <a:ext cx="2754031" cy="437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34960" imgH="228600" progId="Equation.DSMT4">
                  <p:embed/>
                </p:oleObj>
              </mc:Choice>
              <mc:Fallback>
                <p:oleObj name="Equation" r:id="rId5" imgW="1434960" imgH="2286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B390117-F204-6AA7-9AE3-28A0F843C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5560" y="2056027"/>
                        <a:ext cx="2754031" cy="437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78393FFF-E7A0-E139-3CCF-5132E507E8E8}"/>
              </a:ext>
            </a:extLst>
          </p:cNvPr>
          <p:cNvGrpSpPr/>
          <p:nvPr/>
        </p:nvGrpSpPr>
        <p:grpSpPr>
          <a:xfrm>
            <a:off x="1005340" y="2939872"/>
            <a:ext cx="4435150" cy="3619128"/>
            <a:chOff x="8884869" y="3026230"/>
            <a:chExt cx="4435150" cy="361912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19C9481-3778-FC7E-D280-C78CA2920FED}"/>
                </a:ext>
              </a:extLst>
            </p:cNvPr>
            <p:cNvGrpSpPr/>
            <p:nvPr/>
          </p:nvGrpSpPr>
          <p:grpSpPr>
            <a:xfrm>
              <a:off x="8884869" y="3026230"/>
              <a:ext cx="4435150" cy="3276137"/>
              <a:chOff x="8197771" y="2206788"/>
              <a:chExt cx="3245249" cy="1909034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EE316C7-CF8F-E625-1FA3-27BDBAEFDAD5}"/>
                  </a:ext>
                </a:extLst>
              </p:cNvPr>
              <p:cNvSpPr txBox="1"/>
              <p:nvPr/>
            </p:nvSpPr>
            <p:spPr>
              <a:xfrm>
                <a:off x="11132327" y="3798558"/>
                <a:ext cx="310693" cy="21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endParaRPr lang="zh-CN" altLang="en-US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24E5B0E-DA5A-DC6C-2116-5587B1D0B881}"/>
                  </a:ext>
                </a:extLst>
              </p:cNvPr>
              <p:cNvGrpSpPr/>
              <p:nvPr/>
            </p:nvGrpSpPr>
            <p:grpSpPr>
              <a:xfrm>
                <a:off x="8197771" y="2206788"/>
                <a:ext cx="2950588" cy="1909034"/>
                <a:chOff x="8176597" y="5022124"/>
                <a:chExt cx="2556098" cy="1510431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55AD0C6-2715-0665-E470-832CFEC85409}"/>
                    </a:ext>
                  </a:extLst>
                </p:cNvPr>
                <p:cNvSpPr txBox="1"/>
                <p:nvPr/>
              </p:nvSpPr>
              <p:spPr>
                <a:xfrm>
                  <a:off x="10110914" y="5022124"/>
                  <a:ext cx="334026" cy="170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800" b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j</a:t>
                  </a:r>
                  <a:r>
                    <a:rPr lang="en-US" altLang="zh-CN" sz="1800" b="1" i="1" dirty="0" err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y</a:t>
                  </a:r>
                  <a:endParaRPr lang="zh-CN" altLang="en-US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2CB4A0A-9A6D-234C-722B-19BA2AFDE21F}"/>
                    </a:ext>
                  </a:extLst>
                </p:cNvPr>
                <p:cNvSpPr txBox="1"/>
                <p:nvPr/>
              </p:nvSpPr>
              <p:spPr>
                <a:xfrm>
                  <a:off x="10031562" y="6336712"/>
                  <a:ext cx="290333" cy="141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O</a:t>
                  </a:r>
                  <a:endParaRPr lang="zh-CN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" name="直接箭头连接符 24">
                  <a:extLst>
                    <a:ext uri="{FF2B5EF4-FFF2-40B4-BE49-F238E27FC236}">
                      <a16:creationId xmlns:a16="http://schemas.microsoft.com/office/drawing/2014/main" id="{5E157344-2ABA-714D-5F65-A98EE8350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6597" y="6353912"/>
                  <a:ext cx="2556098" cy="0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id="{457B36F9-2058-9D87-55E9-28CE61BA51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44163" y="5071813"/>
                  <a:ext cx="0" cy="1460742"/>
                </a:xfrm>
                <a:prstGeom prst="straightConnector1">
                  <a:avLst/>
                </a:prstGeom>
                <a:ln w="19050">
                  <a:solidFill>
                    <a:srgbClr val="0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6C547A95-1F87-9199-8118-FD19C80043EA}"/>
                </a:ext>
              </a:extLst>
            </p:cNvPr>
            <p:cNvSpPr txBox="1"/>
            <p:nvPr/>
          </p:nvSpPr>
          <p:spPr>
            <a:xfrm>
              <a:off x="10159104" y="6337581"/>
              <a:ext cx="2175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二阶微分环节奈奎斯特图</a:t>
              </a:r>
            </a:p>
          </p:txBody>
        </p:sp>
      </p:grp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B3EE3E5-69E4-429A-A4B1-D38966BC18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021309"/>
              </p:ext>
            </p:extLst>
          </p:nvPr>
        </p:nvGraphicFramePr>
        <p:xfrm>
          <a:off x="4350809" y="5580806"/>
          <a:ext cx="61277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12766" imgH="244089" progId="Equation.DSMT4">
                  <p:embed/>
                </p:oleObj>
              </mc:Choice>
              <mc:Fallback>
                <p:oleObj name="Equation" r:id="rId7" imgW="612766" imgH="244089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0B3EE3E5-69E4-429A-A4B1-D38966BC1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50809" y="5580806"/>
                        <a:ext cx="612775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810593E5-60B4-25E1-ABB3-15EA0B9B3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311301"/>
              </p:ext>
            </p:extLst>
          </p:nvPr>
        </p:nvGraphicFramePr>
        <p:xfrm>
          <a:off x="1415480" y="4456412"/>
          <a:ext cx="7874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8099" imgH="222488" progId="Equation.DSMT4">
                  <p:embed/>
                </p:oleObj>
              </mc:Choice>
              <mc:Fallback>
                <p:oleObj name="Equation" r:id="rId9" imgW="788099" imgH="222488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810593E5-60B4-25E1-ABB3-15EA0B9B3D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15480" y="4456412"/>
                        <a:ext cx="787400" cy="22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814D22AA-E7DE-DEC5-F5E0-21CF0E84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3292"/>
              </p:ext>
            </p:extLst>
          </p:nvPr>
        </p:nvGraphicFramePr>
        <p:xfrm>
          <a:off x="4227864" y="5869449"/>
          <a:ext cx="187830" cy="27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7978" imgH="343092" progId="Equation.DSMT4">
                  <p:embed/>
                </p:oleObj>
              </mc:Choice>
              <mc:Fallback>
                <p:oleObj name="Equation" r:id="rId11" imgW="237978" imgH="343092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814D22AA-E7DE-DEC5-F5E0-21CF0E84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27864" y="5869449"/>
                        <a:ext cx="187830" cy="270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4F1C0B9-D7AF-93A3-E653-E14ACF7E8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662904"/>
              </p:ext>
            </p:extLst>
          </p:nvPr>
        </p:nvGraphicFramePr>
        <p:xfrm>
          <a:off x="6614674" y="1828364"/>
          <a:ext cx="5059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819160" imgH="393480" progId="Equation.DSMT4">
                  <p:embed/>
                </p:oleObj>
              </mc:Choice>
              <mc:Fallback>
                <p:oleObj name="Equation" r:id="rId13" imgW="28191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14674" y="1828364"/>
                        <a:ext cx="505936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5">
            <a:extLst>
              <a:ext uri="{FF2B5EF4-FFF2-40B4-BE49-F238E27FC236}">
                <a16:creationId xmlns:a16="http://schemas.microsoft.com/office/drawing/2014/main" id="{BC30DD34-D414-B658-C3D6-1FCA841E3AF8}"/>
              </a:ext>
            </a:extLst>
          </p:cNvPr>
          <p:cNvSpPr txBox="1"/>
          <p:nvPr/>
        </p:nvSpPr>
        <p:spPr>
          <a:xfrm>
            <a:off x="8141731" y="6279883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二阶微分环节</a:t>
            </a:r>
            <a:r>
              <a:rPr lang="en-US" altLang="zh-CN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Bode</a:t>
            </a:r>
            <a:r>
              <a:rPr lang="zh-CN" altLang="en-US" sz="14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图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3B9E7DC-F5A9-0D06-8DB9-2783090FCBBC}"/>
              </a:ext>
            </a:extLst>
          </p:cNvPr>
          <p:cNvGrpSpPr/>
          <p:nvPr/>
        </p:nvGrpSpPr>
        <p:grpSpPr>
          <a:xfrm>
            <a:off x="6904810" y="2924933"/>
            <a:ext cx="4531336" cy="3358737"/>
            <a:chOff x="845726" y="2631476"/>
            <a:chExt cx="4531336" cy="3358737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12DEAE2-DB86-27F8-9BE9-91EED5741338}"/>
                </a:ext>
              </a:extLst>
            </p:cNvPr>
            <p:cNvCxnSpPr/>
            <p:nvPr/>
          </p:nvCxnSpPr>
          <p:spPr bwMode="auto">
            <a:xfrm>
              <a:off x="845726" y="2746593"/>
              <a:ext cx="0" cy="169613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stealth" w="lg" len="lg"/>
              <a:tailEnd type="none" w="lg" len="lg"/>
            </a:ln>
            <a:effectLst/>
          </p:spPr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E1558B4-7343-0F9D-D161-C3B0F9092072}"/>
                </a:ext>
              </a:extLst>
            </p:cNvPr>
            <p:cNvGrpSpPr/>
            <p:nvPr/>
          </p:nvGrpSpPr>
          <p:grpSpPr>
            <a:xfrm>
              <a:off x="846052" y="2631476"/>
              <a:ext cx="4531010" cy="3358737"/>
              <a:chOff x="846052" y="2631476"/>
              <a:chExt cx="4531010" cy="3358737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6ACB9D0C-D7A9-3FFB-3B4E-1ACA8B024F73}"/>
                  </a:ext>
                </a:extLst>
              </p:cNvPr>
              <p:cNvGrpSpPr/>
              <p:nvPr/>
            </p:nvGrpSpPr>
            <p:grpSpPr>
              <a:xfrm>
                <a:off x="848362" y="2631476"/>
                <a:ext cx="4528700" cy="3358737"/>
                <a:chOff x="7012924" y="2303759"/>
                <a:chExt cx="4528700" cy="3358737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268DCB12-ED6A-38D4-A587-BB2F3D44C4CD}"/>
                    </a:ext>
                  </a:extLst>
                </p:cNvPr>
                <p:cNvGrpSpPr/>
                <p:nvPr/>
              </p:nvGrpSpPr>
              <p:grpSpPr>
                <a:xfrm>
                  <a:off x="7012924" y="2303759"/>
                  <a:ext cx="4528700" cy="1649304"/>
                  <a:chOff x="8703063" y="2944173"/>
                  <a:chExt cx="3313700" cy="961061"/>
                </a:xfrm>
              </p:grpSpPr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F65B5E3C-D690-8D6A-F45B-9FE37BA2B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6070" y="3690021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4" name="组合 33">
                    <a:extLst>
                      <a:ext uri="{FF2B5EF4-FFF2-40B4-BE49-F238E27FC236}">
                        <a16:creationId xmlns:a16="http://schemas.microsoft.com/office/drawing/2014/main" id="{04B416F2-C31E-D339-1378-550082AA0F75}"/>
                      </a:ext>
                    </a:extLst>
                  </p:cNvPr>
                  <p:cNvGrpSpPr/>
                  <p:nvPr/>
                </p:nvGrpSpPr>
                <p:grpSpPr>
                  <a:xfrm>
                    <a:off x="8703063" y="2944173"/>
                    <a:ext cx="3001006" cy="881597"/>
                    <a:chOff x="8614330" y="5605509"/>
                    <a:chExt cx="2599775" cy="697517"/>
                  </a:xfrm>
                </p:grpSpPr>
                <p:sp>
                  <p:nvSpPr>
                    <p:cNvPr id="35" name="文本框 34">
                      <a:extLst>
                        <a:ext uri="{FF2B5EF4-FFF2-40B4-BE49-F238E27FC236}">
                          <a16:creationId xmlns:a16="http://schemas.microsoft.com/office/drawing/2014/main" id="{C20B9183-A170-2548-A7CF-F28C2E81BE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8703" y="5605509"/>
                      <a:ext cx="698050" cy="170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)/dB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cxnSp>
                  <p:nvCxnSpPr>
                    <p:cNvPr id="36" name="直接箭头连接符 35">
                      <a:extLst>
                        <a:ext uri="{FF2B5EF4-FFF2-40B4-BE49-F238E27FC236}">
                          <a16:creationId xmlns:a16="http://schemas.microsoft.com/office/drawing/2014/main" id="{01B47E4B-3564-6E85-85EA-CCF412D45D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14330" y="6303026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11ED1C46-B6B9-41A6-9148-408049C31FE9}"/>
                    </a:ext>
                  </a:extLst>
                </p:cNvPr>
                <p:cNvGrpSpPr/>
                <p:nvPr/>
              </p:nvGrpSpPr>
              <p:grpSpPr>
                <a:xfrm>
                  <a:off x="7012929" y="4014372"/>
                  <a:ext cx="4510428" cy="1648124"/>
                  <a:chOff x="8697296" y="2871176"/>
                  <a:chExt cx="3300329" cy="960374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49A444C1-BD0B-7CE2-2157-15BE1C0742A6}"/>
                      </a:ext>
                    </a:extLst>
                  </p:cNvPr>
                  <p:cNvSpPr txBox="1"/>
                  <p:nvPr/>
                </p:nvSpPr>
                <p:spPr>
                  <a:xfrm>
                    <a:off x="11686932" y="3616337"/>
                    <a:ext cx="310693" cy="2152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8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ω</a:t>
                    </a:r>
                    <a:endParaRPr lang="zh-CN" altLang="en-US" sz="18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27" name="组合 26">
                    <a:extLst>
                      <a:ext uri="{FF2B5EF4-FFF2-40B4-BE49-F238E27FC236}">
                        <a16:creationId xmlns:a16="http://schemas.microsoft.com/office/drawing/2014/main" id="{10672EFF-DEEE-6D78-E428-4E0657530AAE}"/>
                      </a:ext>
                    </a:extLst>
                  </p:cNvPr>
                  <p:cNvGrpSpPr/>
                  <p:nvPr/>
                </p:nvGrpSpPr>
                <p:grpSpPr>
                  <a:xfrm>
                    <a:off x="8697296" y="2871176"/>
                    <a:ext cx="3001006" cy="870262"/>
                    <a:chOff x="8609335" y="5547814"/>
                    <a:chExt cx="2599775" cy="688555"/>
                  </a:xfrm>
                </p:grpSpPr>
                <p:cxnSp>
                  <p:nvCxnSpPr>
                    <p:cNvPr id="29" name="直接箭头连接符 28">
                      <a:extLst>
                        <a:ext uri="{FF2B5EF4-FFF2-40B4-BE49-F238E27FC236}">
                          <a16:creationId xmlns:a16="http://schemas.microsoft.com/office/drawing/2014/main" id="{36E532FB-2BAA-98F1-DB74-A1563F03F6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609335" y="6236369"/>
                      <a:ext cx="2599775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0000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DCF31306-9FAB-7DC5-12C2-F2C5D882D8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3707" y="5547814"/>
                      <a:ext cx="652405" cy="1702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ω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)/°</a:t>
                      </a:r>
                      <a:endParaRPr lang="zh-CN" altLang="en-US" sz="18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</p:grpSp>
          </p:grp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25D3E3D-E165-9CD6-938E-594DA0187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6052" y="4509120"/>
                <a:ext cx="0" cy="144016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stealth" w="lg" len="lg"/>
                <a:tailEnd type="none" w="lg" len="lg"/>
              </a:ln>
              <a:effectLst/>
            </p:spPr>
          </p:cxnSp>
        </p:grp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E23E809-7725-BE11-491B-AA0EB4DAE9E7}"/>
              </a:ext>
            </a:extLst>
          </p:cNvPr>
          <p:cNvCxnSpPr>
            <a:cxnSpLocks/>
          </p:cNvCxnSpPr>
          <p:nvPr/>
        </p:nvCxnSpPr>
        <p:spPr bwMode="auto">
          <a:xfrm>
            <a:off x="6898137" y="4440534"/>
            <a:ext cx="22774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4C01D0B-142B-7BFE-E4C5-A9D9E891ADF0}"/>
              </a:ext>
            </a:extLst>
          </p:cNvPr>
          <p:cNvCxnSpPr>
            <a:cxnSpLocks/>
            <a:stCxn id="40" idx="6"/>
          </p:cNvCxnSpPr>
          <p:nvPr/>
        </p:nvCxnSpPr>
        <p:spPr bwMode="auto">
          <a:xfrm flipV="1">
            <a:off x="9254156" y="3640649"/>
            <a:ext cx="1666380" cy="79988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625509B6-9AB4-3BD2-93B9-6E10197BE6BF}"/>
              </a:ext>
            </a:extLst>
          </p:cNvPr>
          <p:cNvSpPr/>
          <p:nvPr/>
        </p:nvSpPr>
        <p:spPr bwMode="auto">
          <a:xfrm>
            <a:off x="9168016" y="4395841"/>
            <a:ext cx="86140" cy="89386"/>
          </a:xfrm>
          <a:prstGeom prst="flowChartConnector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29E59B6E-2ED8-1BF9-DC08-FDB9902E3A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049297"/>
              </p:ext>
            </p:extLst>
          </p:nvPr>
        </p:nvGraphicFramePr>
        <p:xfrm>
          <a:off x="10483850" y="3908425"/>
          <a:ext cx="1322388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825480" imgH="177480" progId="Equation.DSMT4">
                  <p:embed/>
                </p:oleObj>
              </mc:Choice>
              <mc:Fallback>
                <p:oleObj name="Equation" r:id="rId15" imgW="825480" imgH="17748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CE265D8C-3804-0BCE-1391-432A081769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483850" y="3908425"/>
                        <a:ext cx="1322388" cy="28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4">
            <a:extLst>
              <a:ext uri="{FF2B5EF4-FFF2-40B4-BE49-F238E27FC236}">
                <a16:creationId xmlns:a16="http://schemas.microsoft.com/office/drawing/2014/main" id="{44C3EC59-369E-A2DE-0BF6-20D6EE584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760" y="3677443"/>
            <a:ext cx="25309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转折频率：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=1/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T=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16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1600" b="1" baseline="-2500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2D696DAB-0470-2AF7-A55C-D81A02DB9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33056"/>
              </p:ext>
            </p:extLst>
          </p:nvPr>
        </p:nvGraphicFramePr>
        <p:xfrm>
          <a:off x="9052194" y="6135265"/>
          <a:ext cx="311154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35993" imgH="245529" progId="Equation.DSMT4">
                  <p:embed/>
                </p:oleObj>
              </mc:Choice>
              <mc:Fallback>
                <p:oleObj name="Equation" r:id="rId17" imgW="435993" imgH="245529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3D52383E-4843-457B-8DBA-1B406B550F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052194" y="6135265"/>
                        <a:ext cx="311154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C6127366-8480-527A-5339-0EB29DAE1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345258"/>
              </p:ext>
            </p:extLst>
          </p:nvPr>
        </p:nvGraphicFramePr>
        <p:xfrm>
          <a:off x="9055509" y="4536667"/>
          <a:ext cx="311154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35993" imgH="245529" progId="Equation.DSMT4">
                  <p:embed/>
                </p:oleObj>
              </mc:Choice>
              <mc:Fallback>
                <p:oleObj name="Equation" r:id="rId19" imgW="435993" imgH="245529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43540346-B858-3FE7-571B-1ADA9CA2DD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055509" y="4536667"/>
                        <a:ext cx="311154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49E485C2-F088-DBBF-6A66-9E7C906B4A64}"/>
              </a:ext>
            </a:extLst>
          </p:cNvPr>
          <p:cNvSpPr/>
          <p:nvPr/>
        </p:nvSpPr>
        <p:spPr bwMode="auto">
          <a:xfrm>
            <a:off x="9164701" y="6067345"/>
            <a:ext cx="86140" cy="89386"/>
          </a:xfrm>
          <a:prstGeom prst="flowChartConnector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B62B447-7EFC-8A40-3200-442DD9198CDC}"/>
              </a:ext>
            </a:extLst>
          </p:cNvPr>
          <p:cNvCxnSpPr>
            <a:cxnSpLocks/>
          </p:cNvCxnSpPr>
          <p:nvPr/>
        </p:nvCxnSpPr>
        <p:spPr bwMode="auto">
          <a:xfrm>
            <a:off x="8904312" y="4071204"/>
            <a:ext cx="275039" cy="309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7323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/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4389340-9DA8-0B43-9D13-2AE07FEC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4734552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时滞环节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4F7CE16E-B0EF-91CD-88FB-89014972A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984" y="1985923"/>
            <a:ext cx="26286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传递函数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48CBE50-FFE7-4F85-57B0-399CD202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477" y="1991906"/>
            <a:ext cx="24225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频率特性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B390117-F204-6AA7-9AE3-28A0F843C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600896"/>
              </p:ext>
            </p:extLst>
          </p:nvPr>
        </p:nvGraphicFramePr>
        <p:xfrm>
          <a:off x="2207568" y="2070993"/>
          <a:ext cx="13398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400" imgH="228600" progId="Equation.DSMT4">
                  <p:embed/>
                </p:oleObj>
              </mc:Choice>
              <mc:Fallback>
                <p:oleObj name="Equation" r:id="rId2" imgW="698400" imgH="2286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B390117-F204-6AA7-9AE3-28A0F843C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7568" y="2070993"/>
                        <a:ext cx="13398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4F1C0B9-D7AF-93A3-E653-E14ACF7E8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41602"/>
              </p:ext>
            </p:extLst>
          </p:nvPr>
        </p:nvGraphicFramePr>
        <p:xfrm>
          <a:off x="6291862" y="2031633"/>
          <a:ext cx="15509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F4F1C0B9-D7AF-93A3-E653-E14ACF7E87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1862" y="2031633"/>
                        <a:ext cx="1550987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1028" descr="t519">
            <a:extLst>
              <a:ext uri="{FF2B5EF4-FFF2-40B4-BE49-F238E27FC236}">
                <a16:creationId xmlns:a16="http://schemas.microsoft.com/office/drawing/2014/main" id="{B7C872D0-E365-D0B4-F605-BB895ABF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1EFE2"/>
              </a:clrFrom>
              <a:clrTo>
                <a:srgbClr val="F1EFE2">
                  <a:alpha val="0"/>
                </a:srgbClr>
              </a:clrTo>
            </a:clrChange>
            <a:lum contrast="24000"/>
          </a:blip>
          <a:srcRect/>
          <a:stretch>
            <a:fillRect/>
          </a:stretch>
        </p:blipFill>
        <p:spPr bwMode="auto">
          <a:xfrm>
            <a:off x="7032104" y="2555038"/>
            <a:ext cx="4343400" cy="396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029" descr="t518">
            <a:extLst>
              <a:ext uri="{FF2B5EF4-FFF2-40B4-BE49-F238E27FC236}">
                <a16:creationId xmlns:a16="http://schemas.microsoft.com/office/drawing/2014/main" id="{24768F40-CF54-575E-FE2E-F9BE64FB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9F7EB"/>
              </a:clrFrom>
              <a:clrTo>
                <a:srgbClr val="F9F7EB">
                  <a:alpha val="0"/>
                </a:srgbClr>
              </a:clrTo>
            </a:clrChange>
            <a:lum contrast="24000"/>
          </a:blip>
          <a:srcRect/>
          <a:stretch>
            <a:fillRect/>
          </a:stretch>
        </p:blipFill>
        <p:spPr bwMode="auto">
          <a:xfrm>
            <a:off x="2063552" y="3140968"/>
            <a:ext cx="3200400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535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1CF6E865-5408-BD32-8068-F631D813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7902904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复杂系统频率特性的绘制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EBFE843A-6179-BEA5-82E6-CFDDDAEB7136}"/>
              </a:ext>
            </a:extLst>
          </p:cNvPr>
          <p:cNvSpPr txBox="1">
            <a:spLocks/>
          </p:cNvSpPr>
          <p:nvPr/>
        </p:nvSpPr>
        <p:spPr>
          <a:xfrm>
            <a:off x="479425" y="1988840"/>
            <a:ext cx="11305207" cy="453578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buNone/>
            </a:pP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①将开环传递函数写成“尾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型”；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确定开环增益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和型号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v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buNone/>
            </a:pP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将各典型环节的转折频率由小到大依次表在频率轴上。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②绘制对数幅频特性曲线低频段渐近线：斜率为－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dB/dec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，过点（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20lg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③在低频段渐近线基础上，沿频率增大方向，每遇到一个转折频率改变一次斜率：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一阶惯性环节： －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20dB/dec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0°~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－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90°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一阶微分环节： ＋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20dB/dec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0°~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＋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90°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二阶振荡环节： －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40dB/dec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0°~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－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180°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二阶微分环节： ＋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40dB/dec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0°~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＋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180°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直至经过所有转折频率结束，最终对数幅频曲线渐近线斜率：－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20(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)dB/dec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028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07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14314"/>
            <a:ext cx="9144000" cy="1142984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40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第五章：控制系统的频域分析与综合</a:t>
            </a:r>
            <a:endParaRPr lang="zh-CN" altLang="en-US" sz="48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55440" y="1700808"/>
            <a:ext cx="9937104" cy="4495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ts val="4400"/>
              </a:lnSpc>
              <a:spcBef>
                <a:spcPct val="20000"/>
              </a:spcBef>
              <a:buClr>
                <a:schemeClr val="hlink"/>
              </a:buClr>
              <a:buSzPct val="110000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5.1 </a:t>
            </a:r>
            <a:r>
              <a:rPr lang="zh-CN" altLang="en-US" sz="3600" b="1" kern="0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频率响应法的基本概念</a:t>
            </a:r>
          </a:p>
          <a:p>
            <a:pPr marL="342900" indent="-342900">
              <a:lnSpc>
                <a:spcPts val="4400"/>
              </a:lnSpc>
              <a:spcBef>
                <a:spcPct val="20000"/>
              </a:spcBef>
              <a:buClr>
                <a:schemeClr val="hlink"/>
              </a:buClr>
              <a:buSzPct val="110000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频率特性图的绘制</a:t>
            </a:r>
          </a:p>
          <a:p>
            <a:pPr marL="342900" indent="-342900">
              <a:lnSpc>
                <a:spcPts val="4400"/>
              </a:lnSpc>
              <a:spcBef>
                <a:spcPct val="20000"/>
              </a:spcBef>
              <a:buClr>
                <a:schemeClr val="hlink"/>
              </a:buClr>
              <a:buSzPct val="110000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5.3 </a:t>
            </a:r>
            <a:r>
              <a:rPr lang="zh-CN" altLang="en-US" sz="3600" b="1" kern="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奈奎斯特判据</a:t>
            </a:r>
          </a:p>
          <a:p>
            <a:pPr marL="342900" indent="-342900">
              <a:lnSpc>
                <a:spcPts val="4400"/>
              </a:lnSpc>
              <a:spcBef>
                <a:spcPct val="20000"/>
              </a:spcBef>
              <a:buClr>
                <a:schemeClr val="hlink"/>
              </a:buClr>
              <a:buSzPct val="110000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5.4 </a:t>
            </a:r>
            <a:r>
              <a:rPr lang="zh-CN" altLang="en-US" sz="3600" b="1" kern="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稳定裕量</a:t>
            </a:r>
          </a:p>
          <a:p>
            <a:pPr marL="342900" indent="-342900">
              <a:lnSpc>
                <a:spcPts val="4400"/>
              </a:lnSpc>
              <a:spcBef>
                <a:spcPct val="20000"/>
              </a:spcBef>
              <a:buClr>
                <a:schemeClr val="hlink"/>
              </a:buClr>
              <a:buSzPct val="110000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5.5 </a:t>
            </a:r>
            <a:r>
              <a:rPr lang="zh-CN" altLang="en-US" sz="3600" b="1" kern="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控制系统性能的频率响应分析</a:t>
            </a:r>
          </a:p>
          <a:p>
            <a:pPr marL="342900" indent="-342900">
              <a:lnSpc>
                <a:spcPts val="4400"/>
              </a:lnSpc>
              <a:spcBef>
                <a:spcPct val="20000"/>
              </a:spcBef>
              <a:buClr>
                <a:schemeClr val="hlink"/>
              </a:buClr>
              <a:buSzPct val="110000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5.6 </a:t>
            </a:r>
            <a:r>
              <a:rPr lang="zh-CN" altLang="en-US" sz="3600" b="1" kern="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控制系统的频率响应综合</a:t>
            </a:r>
          </a:p>
          <a:p>
            <a:pPr marL="342900" indent="-342900">
              <a:lnSpc>
                <a:spcPts val="4400"/>
              </a:lnSpc>
              <a:spcBef>
                <a:spcPct val="20000"/>
              </a:spcBef>
              <a:buClr>
                <a:schemeClr val="hlink"/>
              </a:buClr>
              <a:buSzPct val="110000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5.7 </a:t>
            </a:r>
            <a:r>
              <a:rPr lang="zh-CN" altLang="en-US" sz="3600" b="1" kern="0" dirty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利用</a:t>
            </a:r>
            <a:r>
              <a:rPr lang="en-US" altLang="zh-CN" sz="3600" b="1" kern="0" dirty="0">
                <a:solidFill>
                  <a:srgbClr val="FFC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MATLAB</a:t>
            </a:r>
            <a:r>
              <a:rPr lang="zh-CN" altLang="en-US" sz="3600" b="1" kern="0" dirty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绘制系统的频率特性图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1CF6E865-5408-BD32-8068-F631D813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44" y="1396129"/>
            <a:ext cx="7902904" cy="50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复杂系统频率特性的绘制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EBFE843A-6179-BEA5-82E6-CFDDDAEB7136}"/>
              </a:ext>
            </a:extLst>
          </p:cNvPr>
          <p:cNvSpPr txBox="1">
            <a:spLocks/>
          </p:cNvSpPr>
          <p:nvPr/>
        </p:nvSpPr>
        <p:spPr>
          <a:xfrm>
            <a:off x="479425" y="1988840"/>
            <a:ext cx="11305207" cy="453578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buNone/>
            </a:pP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④绘制对数相频特性曲线：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1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）低频段：相位－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90°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2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）转折频率处所有环节相角累加；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3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）用光滑的曲线连接；</a:t>
            </a:r>
            <a:endParaRPr lang="en-US" altLang="zh-CN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4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）直至经过所有转折频率结束，最终对数相频曲线渐近线相位－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 90°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5655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6BC368-191C-6A29-EEF8-CE6ED7202F7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2048">
            <a:extLst>
              <a:ext uri="{FF2B5EF4-FFF2-40B4-BE49-F238E27FC236}">
                <a16:creationId xmlns:a16="http://schemas.microsoft.com/office/drawing/2014/main" id="{2BB6A8A2-85B1-9C43-3BCD-0B9122301E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558174"/>
              </p:ext>
            </p:extLst>
          </p:nvPr>
        </p:nvGraphicFramePr>
        <p:xfrm>
          <a:off x="911424" y="2132856"/>
          <a:ext cx="8043862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597400" imgH="1765300" progId="Equation.3">
                  <p:embed/>
                </p:oleObj>
              </mc:Choice>
              <mc:Fallback>
                <p:oleObj name="公式" r:id="rId2" imgW="4597400" imgH="1765300" progId="Equation.3">
                  <p:embed/>
                  <p:pic>
                    <p:nvPicPr>
                      <p:cNvPr id="270336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424" y="2132856"/>
                        <a:ext cx="8043862" cy="334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1029">
            <a:extLst>
              <a:ext uri="{FF2B5EF4-FFF2-40B4-BE49-F238E27FC236}">
                <a16:creationId xmlns:a16="http://schemas.microsoft.com/office/drawing/2014/main" id="{72BEA49F-E570-A424-3239-F6CDFF6D0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93" y="1405541"/>
            <a:ext cx="22320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例</a:t>
            </a:r>
            <a:endParaRPr lang="en-US" altLang="zh-CN" sz="2800" b="1" dirty="0">
              <a:solidFill>
                <a:srgbClr val="FF33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Text Box 1030">
            <a:extLst>
              <a:ext uri="{FF2B5EF4-FFF2-40B4-BE49-F238E27FC236}">
                <a16:creationId xmlns:a16="http://schemas.microsoft.com/office/drawing/2014/main" id="{176262A1-1C0D-80CB-CA15-95BA64EE5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62" y="5661867"/>
            <a:ext cx="8424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Text Box 1031">
            <a:extLst>
              <a:ext uri="{FF2B5EF4-FFF2-40B4-BE49-F238E27FC236}">
                <a16:creationId xmlns:a16="http://schemas.microsoft.com/office/drawing/2014/main" id="{C852FC9B-765F-1435-ED54-5FAC92A10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86" y="5698380"/>
            <a:ext cx="5862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黑体" pitchFamily="2" charset="-122"/>
                <a:ea typeface="黑体" pitchFamily="2" charset="-122"/>
              </a:rPr>
              <a:t>其转折频率为：</a:t>
            </a:r>
            <a:r>
              <a:rPr lang="en-US" altLang="zh-CN" b="1"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b="1">
                <a:latin typeface="黑体" pitchFamily="2" charset="-122"/>
                <a:ea typeface="黑体" pitchFamily="2" charset="-122"/>
              </a:rPr>
              <a:t>10</a:t>
            </a:r>
          </a:p>
        </p:txBody>
      </p:sp>
      <p:sp>
        <p:nvSpPr>
          <p:cNvPr id="9" name="Line 1032">
            <a:extLst>
              <a:ext uri="{FF2B5EF4-FFF2-40B4-BE49-F238E27FC236}">
                <a16:creationId xmlns:a16="http://schemas.microsoft.com/office/drawing/2014/main" id="{40B19397-1894-9DFE-B0E9-F5B45293A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524" y="5619005"/>
            <a:ext cx="0" cy="4492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Text Box 1033">
            <a:extLst>
              <a:ext uri="{FF2B5EF4-FFF2-40B4-BE49-F238E27FC236}">
                <a16:creationId xmlns:a16="http://schemas.microsoft.com/office/drawing/2014/main" id="{D325EA34-4672-0045-B028-5EAC55510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4111" y="6071442"/>
            <a:ext cx="120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黑体" pitchFamily="2" charset="-122"/>
                <a:ea typeface="黑体" pitchFamily="2" charset="-122"/>
              </a:rPr>
              <a:t>T</a:t>
            </a:r>
            <a:r>
              <a:rPr lang="en-US" altLang="zh-CN" sz="1600" b="1" dirty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b="1" dirty="0">
                <a:latin typeface="黑体" pitchFamily="2" charset="-122"/>
                <a:ea typeface="黑体" pitchFamily="2" charset="-122"/>
              </a:rPr>
              <a:t>=0.2</a:t>
            </a:r>
          </a:p>
        </p:txBody>
      </p:sp>
      <p:sp>
        <p:nvSpPr>
          <p:cNvPr id="11" name="Line 1034">
            <a:extLst>
              <a:ext uri="{FF2B5EF4-FFF2-40B4-BE49-F238E27FC236}">
                <a16:creationId xmlns:a16="http://schemas.microsoft.com/office/drawing/2014/main" id="{4D75B555-8E79-0262-D254-A8A96A4FB8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7986" y="5626943"/>
            <a:ext cx="0" cy="449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Text Box 1035">
            <a:extLst>
              <a:ext uri="{FF2B5EF4-FFF2-40B4-BE49-F238E27FC236}">
                <a16:creationId xmlns:a16="http://schemas.microsoft.com/office/drawing/2014/main" id="{BFB417FB-EC5A-6B21-3419-ED436CA80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574" y="6079380"/>
            <a:ext cx="120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黑体" pitchFamily="2" charset="-122"/>
                <a:ea typeface="黑体" pitchFamily="2" charset="-122"/>
              </a:rPr>
              <a:t>T</a:t>
            </a:r>
            <a:r>
              <a:rPr lang="en-US" altLang="zh-CN" sz="1800" b="1" dirty="0">
                <a:latin typeface="黑体" pitchFamily="2" charset="-122"/>
                <a:ea typeface="黑体" pitchFamily="2" charset="-122"/>
              </a:rPr>
              <a:t>2</a:t>
            </a:r>
            <a:r>
              <a:rPr lang="en-US" altLang="zh-CN" b="1" dirty="0">
                <a:latin typeface="黑体" pitchFamily="2" charset="-122"/>
                <a:ea typeface="黑体" pitchFamily="2" charset="-122"/>
              </a:rPr>
              <a:t>=0.1</a:t>
            </a:r>
          </a:p>
        </p:txBody>
      </p:sp>
    </p:spTree>
    <p:extLst>
      <p:ext uri="{BB962C8B-B14F-4D97-AF65-F5344CB8AC3E}">
        <p14:creationId xmlns:p14="http://schemas.microsoft.com/office/powerpoint/2010/main" val="24322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 autoUpdateAnimBg="0"/>
      <p:bldP spid="9" grpId="0" animBg="1"/>
      <p:bldP spid="10" grpId="0" build="p" autoUpdateAnimBg="0"/>
      <p:bldP spid="11" grpId="0" animBg="1"/>
      <p:bldP spid="12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2" name="Picture 4" descr="t521"/>
          <p:cNvPicPr>
            <a:picLocks noChangeAspect="1" noChangeArrowheads="1"/>
          </p:cNvPicPr>
          <p:nvPr/>
        </p:nvPicPr>
        <p:blipFill>
          <a:blip r:embed="rId2">
            <a:lum bright="4000" contrast="-2000"/>
          </a:blip>
          <a:srcRect/>
          <a:stretch>
            <a:fillRect/>
          </a:stretch>
        </p:blipFill>
        <p:spPr bwMode="auto">
          <a:xfrm>
            <a:off x="2881284" y="1214423"/>
            <a:ext cx="6877050" cy="5508625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</p:pic>
      <p:sp>
        <p:nvSpPr>
          <p:cNvPr id="150539" name="Line 11"/>
          <p:cNvSpPr>
            <a:spLocks noChangeShapeType="1"/>
          </p:cNvSpPr>
          <p:nvPr/>
        </p:nvSpPr>
        <p:spPr bwMode="auto">
          <a:xfrm>
            <a:off x="4357660" y="1682734"/>
            <a:ext cx="3227387" cy="1219200"/>
          </a:xfrm>
          <a:prstGeom prst="line">
            <a:avLst/>
          </a:prstGeom>
          <a:noFill/>
          <a:ln w="57150">
            <a:solidFill>
              <a:srgbClr val="6600FF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40" name="Text Box 12"/>
          <p:cNvSpPr txBox="1">
            <a:spLocks noChangeArrowheads="1"/>
          </p:cNvSpPr>
          <p:nvPr/>
        </p:nvSpPr>
        <p:spPr bwMode="auto">
          <a:xfrm>
            <a:off x="5941985" y="2114535"/>
            <a:ext cx="860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  <a:endParaRPr lang="en-US" altLang="zh-CN" sz="2800" b="1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41" name="Line 13"/>
          <p:cNvSpPr>
            <a:spLocks noChangeShapeType="1"/>
          </p:cNvSpPr>
          <p:nvPr/>
        </p:nvSpPr>
        <p:spPr bwMode="auto">
          <a:xfrm>
            <a:off x="3241647" y="2366947"/>
            <a:ext cx="2797175" cy="0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42" name="Line 14"/>
          <p:cNvSpPr>
            <a:spLocks noChangeShapeType="1"/>
          </p:cNvSpPr>
          <p:nvPr/>
        </p:nvSpPr>
        <p:spPr bwMode="auto">
          <a:xfrm>
            <a:off x="3108297" y="2924159"/>
            <a:ext cx="4500563" cy="0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43" name="Text Box 15"/>
          <p:cNvSpPr txBox="1">
            <a:spLocks noChangeArrowheads="1"/>
          </p:cNvSpPr>
          <p:nvPr/>
        </p:nvSpPr>
        <p:spPr bwMode="auto">
          <a:xfrm>
            <a:off x="6584922" y="2109772"/>
            <a:ext cx="1577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–20dB/</a:t>
            </a:r>
            <a:r>
              <a:rPr lang="en-US" altLang="zh-CN" b="1" dirty="0" err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dec</a:t>
            </a:r>
            <a:endParaRPr lang="en-US" altLang="zh-CN" b="1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44" name="Text Box 16"/>
          <p:cNvSpPr txBox="1">
            <a:spLocks noChangeArrowheads="1"/>
          </p:cNvSpPr>
          <p:nvPr/>
        </p:nvSpPr>
        <p:spPr bwMode="auto">
          <a:xfrm>
            <a:off x="5021235" y="2403460"/>
            <a:ext cx="1328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-20lg5</a:t>
            </a:r>
          </a:p>
        </p:txBody>
      </p:sp>
      <p:sp>
        <p:nvSpPr>
          <p:cNvPr id="150545" name="Line 17"/>
          <p:cNvSpPr>
            <a:spLocks noChangeShapeType="1"/>
          </p:cNvSpPr>
          <p:nvPr/>
        </p:nvSpPr>
        <p:spPr bwMode="auto">
          <a:xfrm>
            <a:off x="5888009" y="2332023"/>
            <a:ext cx="0" cy="59213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46" name="Text Box 18"/>
          <p:cNvSpPr txBox="1">
            <a:spLocks noChangeArrowheads="1"/>
          </p:cNvSpPr>
          <p:nvPr/>
        </p:nvSpPr>
        <p:spPr bwMode="auto">
          <a:xfrm>
            <a:off x="2024035" y="2673335"/>
            <a:ext cx="1398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20-20lg5</a:t>
            </a:r>
          </a:p>
        </p:txBody>
      </p:sp>
      <p:sp>
        <p:nvSpPr>
          <p:cNvPr id="150547" name="Text Box 19"/>
          <p:cNvSpPr txBox="1">
            <a:spLocks noChangeArrowheads="1"/>
          </p:cNvSpPr>
          <p:nvPr/>
        </p:nvSpPr>
        <p:spPr bwMode="auto">
          <a:xfrm>
            <a:off x="7372321" y="2636822"/>
            <a:ext cx="8064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</a:p>
        </p:txBody>
      </p:sp>
      <p:sp>
        <p:nvSpPr>
          <p:cNvPr id="150548" name="Line 20"/>
          <p:cNvSpPr>
            <a:spLocks noChangeShapeType="1"/>
          </p:cNvSpPr>
          <p:nvPr/>
        </p:nvSpPr>
        <p:spPr bwMode="auto">
          <a:xfrm>
            <a:off x="7591396" y="2924159"/>
            <a:ext cx="788988" cy="681038"/>
          </a:xfrm>
          <a:prstGeom prst="line">
            <a:avLst/>
          </a:prstGeom>
          <a:noFill/>
          <a:ln w="57150">
            <a:solidFill>
              <a:srgbClr val="6600FF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49" name="Text Box 21"/>
          <p:cNvSpPr txBox="1">
            <a:spLocks noChangeArrowheads="1"/>
          </p:cNvSpPr>
          <p:nvPr/>
        </p:nvSpPr>
        <p:spPr bwMode="auto">
          <a:xfrm>
            <a:off x="7934297" y="2759059"/>
            <a:ext cx="1865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–60dB/</a:t>
            </a:r>
            <a:r>
              <a:rPr lang="en-US" altLang="zh-CN" b="1" dirty="0" err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dec</a:t>
            </a:r>
            <a:endParaRPr lang="en-US" altLang="zh-CN" b="1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50" name="Line 22"/>
          <p:cNvSpPr>
            <a:spLocks noChangeShapeType="1"/>
          </p:cNvSpPr>
          <p:nvPr/>
        </p:nvSpPr>
        <p:spPr bwMode="auto">
          <a:xfrm>
            <a:off x="3108296" y="3609959"/>
            <a:ext cx="5291138" cy="0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51" name="AutoShape 23"/>
          <p:cNvSpPr>
            <a:spLocks/>
          </p:cNvSpPr>
          <p:nvPr/>
        </p:nvSpPr>
        <p:spPr bwMode="auto">
          <a:xfrm>
            <a:off x="7215159" y="2941623"/>
            <a:ext cx="304800" cy="681037"/>
          </a:xfrm>
          <a:prstGeom prst="leftBrace">
            <a:avLst>
              <a:gd name="adj1" fmla="val 18620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52" name="Text Box 24"/>
          <p:cNvSpPr txBox="1">
            <a:spLocks noChangeArrowheads="1"/>
          </p:cNvSpPr>
          <p:nvPr/>
        </p:nvSpPr>
        <p:spPr bwMode="auto">
          <a:xfrm>
            <a:off x="6364259" y="2978135"/>
            <a:ext cx="104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-60lg2</a:t>
            </a:r>
          </a:p>
        </p:txBody>
      </p:sp>
      <p:sp>
        <p:nvSpPr>
          <p:cNvPr id="150553" name="Text Box 25"/>
          <p:cNvSpPr txBox="1">
            <a:spLocks noChangeArrowheads="1"/>
          </p:cNvSpPr>
          <p:nvPr/>
        </p:nvSpPr>
        <p:spPr bwMode="auto">
          <a:xfrm>
            <a:off x="8174010" y="3338497"/>
            <a:ext cx="7889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</a:p>
        </p:txBody>
      </p:sp>
      <p:sp>
        <p:nvSpPr>
          <p:cNvPr id="150554" name="Line 26"/>
          <p:cNvSpPr>
            <a:spLocks noChangeShapeType="1"/>
          </p:cNvSpPr>
          <p:nvPr/>
        </p:nvSpPr>
        <p:spPr bwMode="auto">
          <a:xfrm>
            <a:off x="8365807" y="3665860"/>
            <a:ext cx="474663" cy="1162050"/>
          </a:xfrm>
          <a:prstGeom prst="line">
            <a:avLst/>
          </a:prstGeom>
          <a:noFill/>
          <a:ln w="57150">
            <a:solidFill>
              <a:srgbClr val="6600FF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55" name="Text Box 27"/>
          <p:cNvSpPr txBox="1">
            <a:spLocks noChangeArrowheads="1"/>
          </p:cNvSpPr>
          <p:nvPr/>
        </p:nvSpPr>
        <p:spPr bwMode="auto">
          <a:xfrm>
            <a:off x="8637559" y="3876659"/>
            <a:ext cx="1720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–80dB/</a:t>
            </a:r>
            <a:r>
              <a:rPr lang="en-US" altLang="zh-CN" b="1" dirty="0" err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dec</a:t>
            </a:r>
            <a:endParaRPr lang="en-US" altLang="zh-CN" b="1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56" name="Text Box 28"/>
          <p:cNvSpPr txBox="1">
            <a:spLocks noChangeArrowheads="1"/>
          </p:cNvSpPr>
          <p:nvPr/>
        </p:nvSpPr>
        <p:spPr bwMode="auto">
          <a:xfrm>
            <a:off x="7381847" y="2978135"/>
            <a:ext cx="9493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  <a:endParaRPr lang="en-US" altLang="zh-CN" sz="2800" b="1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57" name="Text Box 29"/>
          <p:cNvSpPr txBox="1">
            <a:spLocks noChangeArrowheads="1"/>
          </p:cNvSpPr>
          <p:nvPr/>
        </p:nvSpPr>
        <p:spPr bwMode="auto">
          <a:xfrm>
            <a:off x="8100985" y="2943210"/>
            <a:ext cx="9493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  <a:endParaRPr lang="en-US" altLang="zh-CN" sz="2800" b="1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58" name="Text Box 30"/>
          <p:cNvSpPr txBox="1">
            <a:spLocks noChangeArrowheads="1"/>
          </p:cNvSpPr>
          <p:nvPr/>
        </p:nvSpPr>
        <p:spPr bwMode="auto">
          <a:xfrm>
            <a:off x="7418359" y="4706922"/>
            <a:ext cx="914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</a:p>
        </p:txBody>
      </p:sp>
      <p:sp>
        <p:nvSpPr>
          <p:cNvPr id="150559" name="Text Box 31"/>
          <p:cNvSpPr txBox="1">
            <a:spLocks noChangeArrowheads="1"/>
          </p:cNvSpPr>
          <p:nvPr/>
        </p:nvSpPr>
        <p:spPr bwMode="auto">
          <a:xfrm>
            <a:off x="8137496" y="4706922"/>
            <a:ext cx="914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</a:p>
        </p:txBody>
      </p:sp>
      <p:sp>
        <p:nvSpPr>
          <p:cNvPr id="150560" name="Line 32"/>
          <p:cNvSpPr>
            <a:spLocks noChangeShapeType="1"/>
          </p:cNvSpPr>
          <p:nvPr/>
        </p:nvSpPr>
        <p:spPr bwMode="auto">
          <a:xfrm>
            <a:off x="4284635" y="5319697"/>
            <a:ext cx="3335337" cy="0"/>
          </a:xfrm>
          <a:prstGeom prst="line">
            <a:avLst/>
          </a:prstGeom>
          <a:noFill/>
          <a:ln w="57150">
            <a:solidFill>
              <a:srgbClr val="6600FF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61" name="Line 33"/>
          <p:cNvSpPr>
            <a:spLocks noChangeShapeType="1"/>
          </p:cNvSpPr>
          <p:nvPr/>
        </p:nvSpPr>
        <p:spPr bwMode="auto">
          <a:xfrm flipV="1">
            <a:off x="7597747" y="5894373"/>
            <a:ext cx="708025" cy="3175"/>
          </a:xfrm>
          <a:prstGeom prst="line">
            <a:avLst/>
          </a:prstGeom>
          <a:noFill/>
          <a:ln w="57150">
            <a:solidFill>
              <a:srgbClr val="6600FF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62" name="AutoShape 34"/>
          <p:cNvSpPr>
            <a:spLocks/>
          </p:cNvSpPr>
          <p:nvPr/>
        </p:nvSpPr>
        <p:spPr bwMode="auto">
          <a:xfrm>
            <a:off x="7165946" y="5319697"/>
            <a:ext cx="88900" cy="609600"/>
          </a:xfrm>
          <a:prstGeom prst="leftBrace">
            <a:avLst>
              <a:gd name="adj1" fmla="val 57143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63" name="Text Box 35"/>
          <p:cNvSpPr txBox="1">
            <a:spLocks noChangeArrowheads="1"/>
          </p:cNvSpPr>
          <p:nvPr/>
        </p:nvSpPr>
        <p:spPr bwMode="auto">
          <a:xfrm>
            <a:off x="6265834" y="5391134"/>
            <a:ext cx="1238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–180º</a:t>
            </a:r>
          </a:p>
        </p:txBody>
      </p:sp>
      <p:sp>
        <p:nvSpPr>
          <p:cNvPr id="150564" name="Line 36"/>
          <p:cNvSpPr>
            <a:spLocks noChangeShapeType="1"/>
          </p:cNvSpPr>
          <p:nvPr/>
        </p:nvSpPr>
        <p:spPr bwMode="auto">
          <a:xfrm flipV="1">
            <a:off x="8281959" y="6183297"/>
            <a:ext cx="1238250" cy="0"/>
          </a:xfrm>
          <a:prstGeom prst="line">
            <a:avLst/>
          </a:prstGeom>
          <a:noFill/>
          <a:ln w="57150">
            <a:solidFill>
              <a:srgbClr val="6600FF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65" name="AutoShape 37"/>
          <p:cNvSpPr>
            <a:spLocks/>
          </p:cNvSpPr>
          <p:nvPr/>
        </p:nvSpPr>
        <p:spPr bwMode="auto">
          <a:xfrm>
            <a:off x="8174010" y="5894372"/>
            <a:ext cx="71437" cy="252412"/>
          </a:xfrm>
          <a:prstGeom prst="leftBrace">
            <a:avLst>
              <a:gd name="adj1" fmla="val 29445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66" name="Text Box 38"/>
          <p:cNvSpPr txBox="1">
            <a:spLocks noChangeArrowheads="1"/>
          </p:cNvSpPr>
          <p:nvPr/>
        </p:nvSpPr>
        <p:spPr bwMode="auto">
          <a:xfrm>
            <a:off x="7308821" y="5894372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–90º</a:t>
            </a:r>
          </a:p>
        </p:txBody>
      </p:sp>
      <p:sp>
        <p:nvSpPr>
          <p:cNvPr id="150567" name="Line 39"/>
          <p:cNvSpPr>
            <a:spLocks noChangeShapeType="1"/>
          </p:cNvSpPr>
          <p:nvPr/>
        </p:nvSpPr>
        <p:spPr bwMode="auto">
          <a:xfrm flipV="1">
            <a:off x="2917797" y="6219810"/>
            <a:ext cx="6956425" cy="17463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68" name="AutoShape 40"/>
          <p:cNvSpPr>
            <a:spLocks/>
          </p:cNvSpPr>
          <p:nvPr/>
        </p:nvSpPr>
        <p:spPr bwMode="auto">
          <a:xfrm rot="-5367591">
            <a:off x="6630165" y="2269316"/>
            <a:ext cx="93663" cy="1485900"/>
          </a:xfrm>
          <a:prstGeom prst="leftBrace">
            <a:avLst>
              <a:gd name="adj1" fmla="val 1322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69" name="Text Box 41"/>
          <p:cNvSpPr txBox="1">
            <a:spLocks noChangeArrowheads="1"/>
          </p:cNvSpPr>
          <p:nvPr/>
        </p:nvSpPr>
        <p:spPr bwMode="auto">
          <a:xfrm>
            <a:off x="6335684" y="2600310"/>
            <a:ext cx="7540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lg5</a:t>
            </a:r>
          </a:p>
        </p:txBody>
      </p:sp>
      <p:sp>
        <p:nvSpPr>
          <p:cNvPr id="3" name="标题 5">
            <a:extLst>
              <a:ext uri="{FF2B5EF4-FFF2-40B4-BE49-F238E27FC236}">
                <a16:creationId xmlns:a16="http://schemas.microsoft.com/office/drawing/2014/main" id="{7F28B02E-639B-B4F7-90BC-9B3883B38824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0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0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0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0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0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0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0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0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0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0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0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0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5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50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0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0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0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0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0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0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50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0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50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50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50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50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50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9" grpId="0" animBg="1"/>
      <p:bldP spid="150540" grpId="0" build="p" autoUpdateAnimBg="0"/>
      <p:bldP spid="150541" grpId="0" animBg="1"/>
      <p:bldP spid="150542" grpId="0" animBg="1"/>
      <p:bldP spid="150543" grpId="0" build="p" autoUpdateAnimBg="0"/>
      <p:bldP spid="150544" grpId="0" build="p" autoUpdateAnimBg="0"/>
      <p:bldP spid="150545" grpId="0" animBg="1"/>
      <p:bldP spid="150546" grpId="0" build="p" autoUpdateAnimBg="0"/>
      <p:bldP spid="150547" grpId="0" build="p" autoUpdateAnimBg="0"/>
      <p:bldP spid="150548" grpId="0" animBg="1"/>
      <p:bldP spid="150549" grpId="0" build="p" autoUpdateAnimBg="0"/>
      <p:bldP spid="150550" grpId="0" animBg="1"/>
      <p:bldP spid="150551" grpId="0" animBg="1"/>
      <p:bldP spid="150552" grpId="0" build="p" autoUpdateAnimBg="0"/>
      <p:bldP spid="150553" grpId="0" build="p" autoUpdateAnimBg="0"/>
      <p:bldP spid="150554" grpId="0" animBg="1"/>
      <p:bldP spid="150555" grpId="0" build="p" autoUpdateAnimBg="0"/>
      <p:bldP spid="150556" grpId="0" build="p" autoUpdateAnimBg="0"/>
      <p:bldP spid="150557" grpId="0" build="p" autoUpdateAnimBg="0"/>
      <p:bldP spid="150558" grpId="0" build="p" autoUpdateAnimBg="0"/>
      <p:bldP spid="150559" grpId="0" build="p" autoUpdateAnimBg="0"/>
      <p:bldP spid="150560" grpId="0" animBg="1"/>
      <p:bldP spid="150561" grpId="0" animBg="1"/>
      <p:bldP spid="150562" grpId="0" animBg="1"/>
      <p:bldP spid="150563" grpId="0" build="p" autoUpdateAnimBg="0"/>
      <p:bldP spid="150564" grpId="0" animBg="1"/>
      <p:bldP spid="150565" grpId="0" animBg="1"/>
      <p:bldP spid="150566" grpId="0" build="p" autoUpdateAnimBg="0"/>
      <p:bldP spid="150567" grpId="0" animBg="1"/>
      <p:bldP spid="150568" grpId="0" animBg="1"/>
      <p:bldP spid="150569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2378076" y="1530372"/>
            <a:ext cx="8094663" cy="5113338"/>
            <a:chOff x="373" y="368"/>
            <a:chExt cx="5099" cy="3967"/>
          </a:xfrm>
        </p:grpSpPr>
        <p:pic>
          <p:nvPicPr>
            <p:cNvPr id="82969" name="Picture 43" descr="t52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2" y="368"/>
              <a:ext cx="5090" cy="39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44"/>
            <p:cNvGrpSpPr>
              <a:grpSpLocks/>
            </p:cNvGrpSpPr>
            <p:nvPr/>
          </p:nvGrpSpPr>
          <p:grpSpPr bwMode="auto">
            <a:xfrm>
              <a:off x="373" y="508"/>
              <a:ext cx="5082" cy="3478"/>
              <a:chOff x="373" y="508"/>
              <a:chExt cx="5082" cy="3478"/>
            </a:xfrm>
          </p:grpSpPr>
          <p:sp>
            <p:nvSpPr>
              <p:cNvPr id="82971" name="Text Box 45"/>
              <p:cNvSpPr txBox="1">
                <a:spLocks noChangeArrowheads="1"/>
              </p:cNvSpPr>
              <p:nvPr/>
            </p:nvSpPr>
            <p:spPr bwMode="auto">
              <a:xfrm>
                <a:off x="3743" y="2834"/>
                <a:ext cx="576" cy="4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50000"/>
                  </a:lnSpc>
                  <a:spcBef>
                    <a:spcPct val="20000"/>
                  </a:spcBef>
                </a:pPr>
                <a:r>
                  <a:rPr lang="en-US" altLang="zh-CN" sz="2800" b="1">
                    <a:solidFill>
                      <a:srgbClr val="6600FF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5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20000"/>
                  </a:spcBef>
                </a:pPr>
                <a:r>
                  <a:rPr lang="en-US" altLang="zh-CN" sz="2800" b="1">
                    <a:solidFill>
                      <a:srgbClr val="FF33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</a:t>
                </a:r>
              </a:p>
            </p:txBody>
          </p:sp>
          <p:sp>
            <p:nvSpPr>
              <p:cNvPr id="82972" name="Line 46"/>
              <p:cNvSpPr>
                <a:spLocks noChangeShapeType="1"/>
              </p:cNvSpPr>
              <p:nvPr/>
            </p:nvSpPr>
            <p:spPr bwMode="auto">
              <a:xfrm>
                <a:off x="1762" y="3331"/>
                <a:ext cx="2101" cy="0"/>
              </a:xfrm>
              <a:prstGeom prst="line">
                <a:avLst/>
              </a:prstGeom>
              <a:noFill/>
              <a:ln w="57150">
                <a:solidFill>
                  <a:srgbClr val="6600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973" name="Line 47"/>
              <p:cNvSpPr>
                <a:spLocks noChangeShapeType="1"/>
              </p:cNvSpPr>
              <p:nvPr/>
            </p:nvSpPr>
            <p:spPr bwMode="auto">
              <a:xfrm>
                <a:off x="3863" y="3737"/>
                <a:ext cx="566" cy="1"/>
              </a:xfrm>
              <a:prstGeom prst="line">
                <a:avLst/>
              </a:prstGeom>
              <a:noFill/>
              <a:ln w="57150">
                <a:solidFill>
                  <a:srgbClr val="6600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974" name="Line 48"/>
              <p:cNvSpPr>
                <a:spLocks noChangeShapeType="1"/>
              </p:cNvSpPr>
              <p:nvPr/>
            </p:nvSpPr>
            <p:spPr bwMode="auto">
              <a:xfrm flipV="1">
                <a:off x="4382" y="3941"/>
                <a:ext cx="780" cy="0"/>
              </a:xfrm>
              <a:prstGeom prst="line">
                <a:avLst/>
              </a:prstGeom>
              <a:noFill/>
              <a:ln w="57150">
                <a:solidFill>
                  <a:srgbClr val="6600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975" name="Line 49"/>
              <p:cNvSpPr>
                <a:spLocks noChangeShapeType="1"/>
              </p:cNvSpPr>
              <p:nvPr/>
            </p:nvSpPr>
            <p:spPr bwMode="auto">
              <a:xfrm flipV="1">
                <a:off x="1050" y="3975"/>
                <a:ext cx="4382" cy="11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976" name="Text Box 50"/>
              <p:cNvSpPr txBox="1">
                <a:spLocks noChangeArrowheads="1"/>
              </p:cNvSpPr>
              <p:nvPr/>
            </p:nvSpPr>
            <p:spPr bwMode="auto">
              <a:xfrm>
                <a:off x="373" y="508"/>
                <a:ext cx="5082" cy="2507"/>
              </a:xfrm>
              <a:prstGeom prst="rect">
                <a:avLst/>
              </a:prstGeom>
              <a:solidFill>
                <a:srgbClr val="FFFFF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endParaRPr lang="en-US" altLang="zh-CN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endParaRPr lang="en-US" altLang="zh-CN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endParaRPr lang="en-US" altLang="zh-CN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endParaRPr lang="en-US" altLang="zh-CN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endParaRPr lang="en-US" altLang="zh-CN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endParaRPr lang="en-US" altLang="zh-CN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977" name="Text Box 51"/>
              <p:cNvSpPr txBox="1">
                <a:spLocks noChangeArrowheads="1"/>
              </p:cNvSpPr>
              <p:nvPr/>
            </p:nvSpPr>
            <p:spPr bwMode="auto">
              <a:xfrm>
                <a:off x="4254" y="2828"/>
                <a:ext cx="576" cy="4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50000"/>
                  </a:lnSpc>
                  <a:spcBef>
                    <a:spcPct val="20000"/>
                  </a:spcBef>
                </a:pPr>
                <a:r>
                  <a:rPr lang="en-US" altLang="zh-CN" sz="2800" b="1">
                    <a:solidFill>
                      <a:srgbClr val="6600FF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10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20000"/>
                  </a:spcBef>
                </a:pPr>
                <a:r>
                  <a:rPr lang="en-US" altLang="zh-CN" sz="2800" b="1">
                    <a:solidFill>
                      <a:srgbClr val="FF3300"/>
                    </a:solidFill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</a:t>
                </a:r>
              </a:p>
            </p:txBody>
          </p:sp>
        </p:grpSp>
      </p:grpSp>
      <p:sp>
        <p:nvSpPr>
          <p:cNvPr id="153658" name="Text Box 58"/>
          <p:cNvSpPr txBox="1">
            <a:spLocks noChangeArrowheads="1"/>
          </p:cNvSpPr>
          <p:nvPr/>
        </p:nvSpPr>
        <p:spPr bwMode="auto">
          <a:xfrm>
            <a:off x="2041525" y="1728810"/>
            <a:ext cx="1555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 (</a:t>
            </a:r>
            <a:r>
              <a:rPr lang="en-US" altLang="zh-CN" sz="2800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</a:t>
            </a:r>
            <a:r>
              <a:rPr lang="en-US" altLang="zh-CN" sz="2800" b="1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2800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 =</a:t>
            </a:r>
          </a:p>
        </p:txBody>
      </p:sp>
      <p:grpSp>
        <p:nvGrpSpPr>
          <p:cNvPr id="4" name="Group 59"/>
          <p:cNvGrpSpPr>
            <a:grpSpLocks/>
          </p:cNvGrpSpPr>
          <p:nvPr/>
        </p:nvGrpSpPr>
        <p:grpSpPr bwMode="auto">
          <a:xfrm>
            <a:off x="3228976" y="1571648"/>
            <a:ext cx="5680075" cy="962025"/>
            <a:chOff x="944" y="2687"/>
            <a:chExt cx="3578" cy="606"/>
          </a:xfrm>
        </p:grpSpPr>
        <p:grpSp>
          <p:nvGrpSpPr>
            <p:cNvPr id="5" name="Group 60"/>
            <p:cNvGrpSpPr>
              <a:grpSpLocks/>
            </p:cNvGrpSpPr>
            <p:nvPr/>
          </p:nvGrpSpPr>
          <p:grpSpPr bwMode="auto">
            <a:xfrm>
              <a:off x="2132" y="2687"/>
              <a:ext cx="999" cy="606"/>
              <a:chOff x="3946" y="2834"/>
              <a:chExt cx="999" cy="606"/>
            </a:xfrm>
          </p:grpSpPr>
          <p:sp>
            <p:nvSpPr>
              <p:cNvPr id="82966" name="Text Box 61"/>
              <p:cNvSpPr txBox="1">
                <a:spLocks noChangeArrowheads="1"/>
              </p:cNvSpPr>
              <p:nvPr/>
            </p:nvSpPr>
            <p:spPr bwMode="auto">
              <a:xfrm>
                <a:off x="3983" y="2834"/>
                <a:ext cx="87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2T</a:t>
                </a:r>
                <a:r>
                  <a:rPr lang="en-US" altLang="zh-CN" b="1" baseline="-25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1</a:t>
                </a:r>
                <a:r>
                  <a:rPr lang="en-US" altLang="zh-CN" b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</a:t>
                </a:r>
                <a:r>
                  <a:rPr lang="en-US" altLang="zh-CN" b="1" baseline="-25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1</a:t>
                </a:r>
              </a:p>
            </p:txBody>
          </p:sp>
          <p:sp>
            <p:nvSpPr>
              <p:cNvPr id="82967" name="Line 62"/>
              <p:cNvSpPr>
                <a:spLocks noChangeShapeType="1"/>
              </p:cNvSpPr>
              <p:nvPr/>
            </p:nvSpPr>
            <p:spPr bwMode="auto">
              <a:xfrm>
                <a:off x="3946" y="3141"/>
                <a:ext cx="83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968" name="Text Box 63"/>
              <p:cNvSpPr txBox="1">
                <a:spLocks noChangeArrowheads="1"/>
              </p:cNvSpPr>
              <p:nvPr/>
            </p:nvSpPr>
            <p:spPr bwMode="auto">
              <a:xfrm>
                <a:off x="3965" y="3152"/>
                <a:ext cx="98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b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T</a:t>
                </a:r>
                <a:r>
                  <a:rPr lang="en-US" altLang="zh-CN" b="1" baseline="-25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1</a:t>
                </a:r>
                <a:r>
                  <a:rPr lang="en-US" altLang="zh-CN" b="1" baseline="30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2</a:t>
                </a:r>
                <a:r>
                  <a:rPr lang="en-US" altLang="zh-CN" b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</a:t>
                </a:r>
                <a:r>
                  <a:rPr lang="en-US" altLang="zh-CN" b="1" baseline="-25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1</a:t>
                </a:r>
                <a:r>
                  <a:rPr lang="en-US" altLang="zh-CN" b="1" baseline="30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2</a:t>
                </a:r>
              </a:p>
            </p:txBody>
          </p:sp>
        </p:grpSp>
        <p:sp>
          <p:nvSpPr>
            <p:cNvPr id="82964" name="Text Box 64"/>
            <p:cNvSpPr txBox="1">
              <a:spLocks noChangeArrowheads="1"/>
            </p:cNvSpPr>
            <p:nvPr/>
          </p:nvSpPr>
          <p:spPr bwMode="auto">
            <a:xfrm>
              <a:off x="3003" y="2807"/>
              <a:ext cx="151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– arctg</a:t>
              </a:r>
              <a:r>
                <a:rPr lang="en-US" altLang="zh-CN" b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T</a:t>
              </a:r>
              <a:r>
                <a:rPr lang="en-US" altLang="zh-CN" b="1" baseline="-2500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2</a:t>
              </a:r>
              <a:r>
                <a:rPr lang="en-US" altLang="zh-CN" b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</a:t>
              </a:r>
              <a:r>
                <a:rPr lang="en-US" altLang="zh-CN" b="1" baseline="-2500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1</a:t>
              </a:r>
            </a:p>
          </p:txBody>
        </p:sp>
        <p:sp>
          <p:nvSpPr>
            <p:cNvPr id="82965" name="Text Box 65"/>
            <p:cNvSpPr txBox="1">
              <a:spLocks noChangeArrowheads="1"/>
            </p:cNvSpPr>
            <p:nvPr/>
          </p:nvSpPr>
          <p:spPr bwMode="auto">
            <a:xfrm>
              <a:off x="944" y="2807"/>
              <a:ext cx="13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–90º – arctg</a:t>
              </a:r>
              <a:endParaRPr lang="en-US" altLang="zh-CN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53666" name="Text Box 66"/>
          <p:cNvSpPr txBox="1">
            <a:spLocks noChangeArrowheads="1"/>
          </p:cNvSpPr>
          <p:nvPr/>
        </p:nvSpPr>
        <p:spPr bwMode="auto">
          <a:xfrm>
            <a:off x="2855913" y="2605110"/>
            <a:ext cx="41640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2800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–90º – 90º – arctg0.5</a:t>
            </a:r>
          </a:p>
        </p:txBody>
      </p:sp>
      <p:sp>
        <p:nvSpPr>
          <p:cNvPr id="153667" name="Text Box 67"/>
          <p:cNvSpPr txBox="1">
            <a:spLocks noChangeArrowheads="1"/>
          </p:cNvSpPr>
          <p:nvPr/>
        </p:nvSpPr>
        <p:spPr bwMode="auto">
          <a:xfrm>
            <a:off x="6456363" y="2589235"/>
            <a:ext cx="1828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2800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–206º </a:t>
            </a:r>
          </a:p>
        </p:txBody>
      </p:sp>
      <p:sp>
        <p:nvSpPr>
          <p:cNvPr id="153668" name="Text Box 68"/>
          <p:cNvSpPr txBox="1">
            <a:spLocks noChangeArrowheads="1"/>
          </p:cNvSpPr>
          <p:nvPr/>
        </p:nvSpPr>
        <p:spPr bwMode="auto">
          <a:xfrm>
            <a:off x="7751763" y="5419748"/>
            <a:ext cx="7540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  <a:endParaRPr lang="en-US" altLang="zh-CN" sz="2800" b="1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69" name="Text Box 69"/>
          <p:cNvSpPr txBox="1">
            <a:spLocks noChangeArrowheads="1"/>
          </p:cNvSpPr>
          <p:nvPr/>
        </p:nvSpPr>
        <p:spPr bwMode="auto">
          <a:xfrm>
            <a:off x="2095500" y="3302023"/>
            <a:ext cx="15557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 (</a:t>
            </a:r>
            <a:r>
              <a:rPr lang="en-US" altLang="zh-CN" sz="2800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</a:t>
            </a:r>
            <a:r>
              <a:rPr lang="en-US" altLang="zh-CN" sz="2800" b="1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zh-CN" sz="2800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 =</a:t>
            </a:r>
          </a:p>
        </p:txBody>
      </p:sp>
      <p:grpSp>
        <p:nvGrpSpPr>
          <p:cNvPr id="6" name="Group 70"/>
          <p:cNvGrpSpPr>
            <a:grpSpLocks/>
          </p:cNvGrpSpPr>
          <p:nvPr/>
        </p:nvGrpSpPr>
        <p:grpSpPr bwMode="auto">
          <a:xfrm>
            <a:off x="3282951" y="3144861"/>
            <a:ext cx="5680075" cy="962025"/>
            <a:chOff x="944" y="2687"/>
            <a:chExt cx="3578" cy="606"/>
          </a:xfrm>
        </p:grpSpPr>
        <p:grpSp>
          <p:nvGrpSpPr>
            <p:cNvPr id="7" name="Group 71"/>
            <p:cNvGrpSpPr>
              <a:grpSpLocks/>
            </p:cNvGrpSpPr>
            <p:nvPr/>
          </p:nvGrpSpPr>
          <p:grpSpPr bwMode="auto">
            <a:xfrm>
              <a:off x="2132" y="2687"/>
              <a:ext cx="999" cy="606"/>
              <a:chOff x="3946" y="2834"/>
              <a:chExt cx="999" cy="606"/>
            </a:xfrm>
          </p:grpSpPr>
          <p:sp>
            <p:nvSpPr>
              <p:cNvPr id="82960" name="Text Box 72"/>
              <p:cNvSpPr txBox="1">
                <a:spLocks noChangeArrowheads="1"/>
              </p:cNvSpPr>
              <p:nvPr/>
            </p:nvSpPr>
            <p:spPr bwMode="auto">
              <a:xfrm>
                <a:off x="3983" y="2834"/>
                <a:ext cx="87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2T</a:t>
                </a:r>
                <a:r>
                  <a:rPr lang="en-US" altLang="zh-CN" b="1" baseline="-25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2</a:t>
                </a:r>
                <a:r>
                  <a:rPr lang="en-US" altLang="zh-CN" b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</a:t>
                </a:r>
                <a:r>
                  <a:rPr lang="en-US" altLang="zh-CN" b="1" baseline="-25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2</a:t>
                </a:r>
              </a:p>
            </p:txBody>
          </p:sp>
          <p:sp>
            <p:nvSpPr>
              <p:cNvPr id="82961" name="Line 73"/>
              <p:cNvSpPr>
                <a:spLocks noChangeShapeType="1"/>
              </p:cNvSpPr>
              <p:nvPr/>
            </p:nvSpPr>
            <p:spPr bwMode="auto">
              <a:xfrm>
                <a:off x="3946" y="3141"/>
                <a:ext cx="83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962" name="Text Box 74"/>
              <p:cNvSpPr txBox="1">
                <a:spLocks noChangeArrowheads="1"/>
              </p:cNvSpPr>
              <p:nvPr/>
            </p:nvSpPr>
            <p:spPr bwMode="auto">
              <a:xfrm>
                <a:off x="3965" y="3152"/>
                <a:ext cx="98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b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T</a:t>
                </a:r>
                <a:r>
                  <a:rPr lang="en-US" altLang="zh-CN" b="1" baseline="-25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2</a:t>
                </a:r>
                <a:r>
                  <a:rPr lang="en-US" altLang="zh-CN" b="1" baseline="30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2</a:t>
                </a:r>
                <a:r>
                  <a:rPr lang="en-US" altLang="zh-CN" b="1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</a:t>
                </a:r>
                <a:r>
                  <a:rPr lang="en-US" altLang="zh-CN" b="1" baseline="-25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2</a:t>
                </a:r>
                <a:r>
                  <a:rPr lang="en-US" altLang="zh-CN" b="1" baseline="3000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2</a:t>
                </a:r>
              </a:p>
            </p:txBody>
          </p:sp>
        </p:grpSp>
        <p:sp>
          <p:nvSpPr>
            <p:cNvPr id="82958" name="Text Box 75"/>
            <p:cNvSpPr txBox="1">
              <a:spLocks noChangeArrowheads="1"/>
            </p:cNvSpPr>
            <p:nvPr/>
          </p:nvSpPr>
          <p:spPr bwMode="auto">
            <a:xfrm>
              <a:off x="3003" y="2807"/>
              <a:ext cx="151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– 45º</a:t>
              </a:r>
            </a:p>
          </p:txBody>
        </p:sp>
        <p:sp>
          <p:nvSpPr>
            <p:cNvPr id="82959" name="Text Box 76"/>
            <p:cNvSpPr txBox="1">
              <a:spLocks noChangeArrowheads="1"/>
            </p:cNvSpPr>
            <p:nvPr/>
          </p:nvSpPr>
          <p:spPr bwMode="auto">
            <a:xfrm>
              <a:off x="944" y="2807"/>
              <a:ext cx="13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–90º – arctg</a:t>
              </a:r>
              <a:endParaRPr lang="en-US" altLang="zh-CN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53677" name="Text Box 77"/>
          <p:cNvSpPr txBox="1">
            <a:spLocks noChangeArrowheads="1"/>
          </p:cNvSpPr>
          <p:nvPr/>
        </p:nvSpPr>
        <p:spPr bwMode="auto">
          <a:xfrm>
            <a:off x="7483475" y="3346473"/>
            <a:ext cx="1828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2800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–233º </a:t>
            </a:r>
          </a:p>
        </p:txBody>
      </p:sp>
      <p:sp>
        <p:nvSpPr>
          <p:cNvPr id="153678" name="Text Box 78"/>
          <p:cNvSpPr txBox="1">
            <a:spLocks noChangeArrowheads="1"/>
          </p:cNvSpPr>
          <p:nvPr/>
        </p:nvSpPr>
        <p:spPr bwMode="auto">
          <a:xfrm>
            <a:off x="8543925" y="5527698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</a:p>
        </p:txBody>
      </p:sp>
      <p:sp>
        <p:nvSpPr>
          <p:cNvPr id="153679" name="Freeform 79"/>
          <p:cNvSpPr>
            <a:spLocks/>
          </p:cNvSpPr>
          <p:nvPr/>
        </p:nvSpPr>
        <p:spPr bwMode="auto">
          <a:xfrm>
            <a:off x="4835525" y="5383236"/>
            <a:ext cx="5653088" cy="827087"/>
          </a:xfrm>
          <a:custGeom>
            <a:avLst/>
            <a:gdLst>
              <a:gd name="T0" fmla="*/ 0 w 3524"/>
              <a:gd name="T1" fmla="*/ 2147483647 h 640"/>
              <a:gd name="T2" fmla="*/ 2147483647 w 3524"/>
              <a:gd name="T3" fmla="*/ 2147483647 h 640"/>
              <a:gd name="T4" fmla="*/ 2147483647 w 3524"/>
              <a:gd name="T5" fmla="*/ 2147483647 h 640"/>
              <a:gd name="T6" fmla="*/ 2147483647 w 3524"/>
              <a:gd name="T7" fmla="*/ 2147483647 h 640"/>
              <a:gd name="T8" fmla="*/ 2147483647 w 3524"/>
              <a:gd name="T9" fmla="*/ 2147483647 h 640"/>
              <a:gd name="T10" fmla="*/ 2147483647 w 3524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24"/>
              <a:gd name="T19" fmla="*/ 0 h 640"/>
              <a:gd name="T20" fmla="*/ 3524 w 3524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24" h="640">
                <a:moveTo>
                  <a:pt x="0" y="19"/>
                </a:moveTo>
                <a:cubicBezTo>
                  <a:pt x="180" y="9"/>
                  <a:pt x="361" y="0"/>
                  <a:pt x="576" y="19"/>
                </a:cubicBezTo>
                <a:cubicBezTo>
                  <a:pt x="791" y="38"/>
                  <a:pt x="1045" y="94"/>
                  <a:pt x="1288" y="132"/>
                </a:cubicBezTo>
                <a:cubicBezTo>
                  <a:pt x="1531" y="170"/>
                  <a:pt x="1792" y="198"/>
                  <a:pt x="2033" y="245"/>
                </a:cubicBezTo>
                <a:cubicBezTo>
                  <a:pt x="2274" y="292"/>
                  <a:pt x="2485" y="348"/>
                  <a:pt x="2733" y="414"/>
                </a:cubicBezTo>
                <a:cubicBezTo>
                  <a:pt x="2981" y="480"/>
                  <a:pt x="3392" y="602"/>
                  <a:pt x="3524" y="640"/>
                </a:cubicBezTo>
              </a:path>
            </a:pathLst>
          </a:custGeom>
          <a:noFill/>
          <a:ln w="5715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标题 5">
            <a:extLst>
              <a:ext uri="{FF2B5EF4-FFF2-40B4-BE49-F238E27FC236}">
                <a16:creationId xmlns:a16="http://schemas.microsoft.com/office/drawing/2014/main" id="{A8F8DB1E-4107-556D-4E3B-867603653D86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频率特性的绘制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3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3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3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3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8" grpId="0" build="p" autoUpdateAnimBg="0"/>
      <p:bldP spid="153666" grpId="0" build="p" autoUpdateAnimBg="0"/>
      <p:bldP spid="153667" grpId="0" build="p" autoUpdateAnimBg="0"/>
      <p:bldP spid="153668" grpId="0" build="p" autoUpdateAnimBg="0"/>
      <p:bldP spid="153669" grpId="0" build="p" autoUpdateAnimBg="0"/>
      <p:bldP spid="153677" grpId="0" build="p" autoUpdateAnimBg="0"/>
      <p:bldP spid="153678" grpId="0" build="p" autoUpdateAnimBg="0"/>
      <p:bldP spid="15367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>
            <a:extLst>
              <a:ext uri="{FF2B5EF4-FFF2-40B4-BE49-F238E27FC236}">
                <a16:creationId xmlns:a16="http://schemas.microsoft.com/office/drawing/2014/main" id="{F8B7F5B1-7A2D-CA8D-DB01-519C4C94E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885" y="1096664"/>
            <a:ext cx="36734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例</a:t>
            </a:r>
            <a:r>
              <a:rPr lang="en-US" altLang="zh-CN" sz="28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5.2</a:t>
            </a:r>
            <a:r>
              <a:rPr lang="zh-CN" altLang="en-US" sz="28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</a:t>
            </a:r>
            <a:r>
              <a:rPr lang="en-US" altLang="zh-CN" sz="28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Bode</a:t>
            </a:r>
            <a:r>
              <a:rPr lang="zh-CN" altLang="en-US" sz="28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图</a:t>
            </a:r>
          </a:p>
        </p:txBody>
      </p:sp>
      <p:pic>
        <p:nvPicPr>
          <p:cNvPr id="3" name="Picture 15" descr="t520">
            <a:extLst>
              <a:ext uri="{FF2B5EF4-FFF2-40B4-BE49-F238E27FC236}">
                <a16:creationId xmlns:a16="http://schemas.microsoft.com/office/drawing/2014/main" id="{EA551FCF-B378-EC87-250B-511FB6C9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3472" y="1564977"/>
            <a:ext cx="4087813" cy="503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6">
            <a:extLst>
              <a:ext uri="{FF2B5EF4-FFF2-40B4-BE49-F238E27FC236}">
                <a16:creationId xmlns:a16="http://schemas.microsoft.com/office/drawing/2014/main" id="{083F6EEA-C78F-CCBA-D0FA-EDC9F2AEC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944" y="1506895"/>
            <a:ext cx="4787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66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G(j)          G(j)           </a:t>
            </a: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EF22AAA7-AF44-1C67-AB62-3F4CE610A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3368" y="2053132"/>
            <a:ext cx="11477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lang="en-US" altLang="zh-CN" b="1" dirty="0"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 0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61C2C2E0-17B5-DC99-762E-91E021F8B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909" y="5668664"/>
            <a:ext cx="895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33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</a:t>
            </a:r>
            <a:endParaRPr lang="en-US" altLang="zh-CN" sz="2800" b="1">
              <a:solidFill>
                <a:srgbClr val="FF33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4F3759E7-A8F5-19E1-3523-FFD70EFF2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171" y="1599902"/>
            <a:ext cx="895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</a:t>
            </a:r>
            <a:endParaRPr lang="en-US" altLang="zh-CN" sz="2800" b="1">
              <a:solidFill>
                <a:srgbClr val="6600FF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4E396E74-360D-D623-8223-64DBDFD07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909" y="3904952"/>
            <a:ext cx="895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</a:t>
            </a:r>
            <a:endParaRPr lang="en-US" altLang="zh-CN" sz="2800" b="1">
              <a:solidFill>
                <a:srgbClr val="6600FF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4352CE54-535F-1B39-2BA5-0DF7170DF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1496" y="2072977"/>
            <a:ext cx="7889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+</a:t>
            </a:r>
            <a:endParaRPr lang="en-US" altLang="zh-CN" sz="2800" b="1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FB2DAECC-BAAD-EF5C-1F63-18B695B8D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559" y="2088852"/>
            <a:ext cx="12366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–90º</a:t>
            </a: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A99645B7-BD2D-03ED-F52F-3AA27E2E5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4097" y="2574627"/>
            <a:ext cx="13446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–180º</a:t>
            </a: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884E59D3-5E58-82C2-F760-575D3E88BA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1784" y="4697114"/>
            <a:ext cx="3549650" cy="0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Line 25">
            <a:extLst>
              <a:ext uri="{FF2B5EF4-FFF2-40B4-BE49-F238E27FC236}">
                <a16:creationId xmlns:a16="http://schemas.microsoft.com/office/drawing/2014/main" id="{BC9E32CF-488F-3654-4611-64A9A69B70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2010" y="5082876"/>
            <a:ext cx="26987" cy="838200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 Box 26">
            <a:extLst>
              <a:ext uri="{FF2B5EF4-FFF2-40B4-BE49-F238E27FC236}">
                <a16:creationId xmlns:a16="http://schemas.microsoft.com/office/drawing/2014/main" id="{0BC3B1EF-B04F-F969-A18F-D1FA22377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621" y="5597227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33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</a:t>
            </a:r>
          </a:p>
        </p:txBody>
      </p:sp>
      <p:sp>
        <p:nvSpPr>
          <p:cNvPr id="15" name="Line 27">
            <a:extLst>
              <a:ext uri="{FF2B5EF4-FFF2-40B4-BE49-F238E27FC236}">
                <a16:creationId xmlns:a16="http://schemas.microsoft.com/office/drawing/2014/main" id="{2652279A-CA47-2810-15E4-63919643A4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8996" y="2412702"/>
            <a:ext cx="0" cy="2652713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Line 28">
            <a:extLst>
              <a:ext uri="{FF2B5EF4-FFF2-40B4-BE49-F238E27FC236}">
                <a16:creationId xmlns:a16="http://schemas.microsoft.com/office/drawing/2014/main" id="{07608EB7-D167-917C-136D-BB6BC762D4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8297" y="2320626"/>
            <a:ext cx="1774825" cy="0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 Box 29">
            <a:extLst>
              <a:ext uri="{FF2B5EF4-FFF2-40B4-BE49-F238E27FC236}">
                <a16:creationId xmlns:a16="http://schemas.microsoft.com/office/drawing/2014/main" id="{E534C849-D7B8-E009-0E7A-292992376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9135" y="2033289"/>
            <a:ext cx="7889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</a:t>
            </a:r>
          </a:p>
        </p:txBody>
      </p:sp>
      <p:sp>
        <p:nvSpPr>
          <p:cNvPr id="18" name="Text Box 30">
            <a:extLst>
              <a:ext uri="{FF2B5EF4-FFF2-40B4-BE49-F238E27FC236}">
                <a16:creationId xmlns:a16="http://schemas.microsoft.com/office/drawing/2014/main" id="{F28E4289-2604-B77C-3466-9F35C56C2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8171" y="2574627"/>
            <a:ext cx="10048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&gt;1</a:t>
            </a: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AD3DAF9B-044E-6F2D-0C95-EB1ACB3E8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735" y="3127077"/>
            <a:ext cx="7000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20" name="Line 32">
            <a:extLst>
              <a:ext uri="{FF2B5EF4-FFF2-40B4-BE49-F238E27FC236}">
                <a16:creationId xmlns:a16="http://schemas.microsoft.com/office/drawing/2014/main" id="{D17359A6-EF5E-447D-967E-D72ED6E7FE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48296" y="2428577"/>
            <a:ext cx="2116138" cy="34925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 Box 33">
            <a:extLst>
              <a:ext uri="{FF2B5EF4-FFF2-40B4-BE49-F238E27FC236}">
                <a16:creationId xmlns:a16="http://schemas.microsoft.com/office/drawing/2014/main" id="{9B691554-4C8B-BBB7-9444-F67C392CD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472" y="2176164"/>
            <a:ext cx="6270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</a:t>
            </a:r>
          </a:p>
        </p:txBody>
      </p:sp>
      <p:sp>
        <p:nvSpPr>
          <p:cNvPr id="22" name="Line 34">
            <a:extLst>
              <a:ext uri="{FF2B5EF4-FFF2-40B4-BE49-F238E27FC236}">
                <a16:creationId xmlns:a16="http://schemas.microsoft.com/office/drawing/2014/main" id="{0EF89829-4BC1-8312-FB53-4EB69F30BD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0935" y="2519065"/>
            <a:ext cx="22225" cy="2573337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861B4828-FD84-D6F5-4265-6756DB587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5035" y="4805064"/>
            <a:ext cx="10048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</a:t>
            </a:r>
          </a:p>
        </p:txBody>
      </p:sp>
      <p:sp>
        <p:nvSpPr>
          <p:cNvPr id="24" name="Line 36">
            <a:extLst>
              <a:ext uri="{FF2B5EF4-FFF2-40B4-BE49-F238E27FC236}">
                <a16:creationId xmlns:a16="http://schemas.microsoft.com/office/drawing/2014/main" id="{94CAD238-FDCD-3942-F361-302987AE68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84809" y="5092401"/>
            <a:ext cx="2051050" cy="0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 Box 37">
            <a:extLst>
              <a:ext uri="{FF2B5EF4-FFF2-40B4-BE49-F238E27FC236}">
                <a16:creationId xmlns:a16="http://schemas.microsoft.com/office/drawing/2014/main" id="{CAFA955E-C4A0-6441-8920-4B6D51B27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2346" y="3114377"/>
            <a:ext cx="15621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&lt; </a:t>
            </a:r>
            <a:r>
              <a:rPr lang="en-US" altLang="zh-CN" sz="2800" b="1"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–180º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278433EF-F8BA-0379-0352-4C1FF3C0E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376" y="3672244"/>
            <a:ext cx="12366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</a:t>
            </a:r>
            <a:r>
              <a:rPr lang="en-US" altLang="zh-CN" b="1" dirty="0"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sz="2800" b="1" dirty="0"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</a:t>
            </a:r>
          </a:p>
        </p:txBody>
      </p:sp>
      <p:sp>
        <p:nvSpPr>
          <p:cNvPr id="27" name="Text Box 39">
            <a:extLst>
              <a:ext uri="{FF2B5EF4-FFF2-40B4-BE49-F238E27FC236}">
                <a16:creationId xmlns:a16="http://schemas.microsoft.com/office/drawing/2014/main" id="{C9CBCE1A-9047-718F-ACC4-53631F291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8385" y="5597227"/>
            <a:ext cx="841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33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</a:t>
            </a:r>
          </a:p>
        </p:txBody>
      </p:sp>
      <p:sp>
        <p:nvSpPr>
          <p:cNvPr id="28" name="Line 40">
            <a:extLst>
              <a:ext uri="{FF2B5EF4-FFF2-40B4-BE49-F238E27FC236}">
                <a16:creationId xmlns:a16="http://schemas.microsoft.com/office/drawing/2014/main" id="{4B928AA7-0352-3793-FFA3-16917C13B2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4284" y="3725564"/>
            <a:ext cx="0" cy="2195512"/>
          </a:xfrm>
          <a:prstGeom prst="line">
            <a:avLst/>
          </a:prstGeom>
          <a:noFill/>
          <a:ln w="38100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 Box 41">
            <a:extLst>
              <a:ext uri="{FF2B5EF4-FFF2-40B4-BE49-F238E27FC236}">
                <a16:creationId xmlns:a16="http://schemas.microsoft.com/office/drawing/2014/main" id="{2C832706-E7A1-C014-988B-1C6C2DEFD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860" y="3762077"/>
            <a:ext cx="771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30" name="Text Box 42">
            <a:extLst>
              <a:ext uri="{FF2B5EF4-FFF2-40B4-BE49-F238E27FC236}">
                <a16:creationId xmlns:a16="http://schemas.microsoft.com/office/drawing/2014/main" id="{72543251-5D40-9394-A6E2-27BFDF79A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821" y="3719214"/>
            <a:ext cx="11303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Times New Roman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–360º</a:t>
            </a:r>
          </a:p>
        </p:txBody>
      </p:sp>
    </p:spTree>
    <p:extLst>
      <p:ext uri="{BB962C8B-B14F-4D97-AF65-F5344CB8AC3E}">
        <p14:creationId xmlns:p14="http://schemas.microsoft.com/office/powerpoint/2010/main" val="255266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  <p:bldP spid="5" grpId="0" build="p" autoUpdateAnimBg="0"/>
      <p:bldP spid="9" grpId="0" build="p" autoUpdateAnimBg="0"/>
      <p:bldP spid="10" grpId="0" build="p" autoUpdateAnimBg="0"/>
      <p:bldP spid="11" grpId="0" build="p" autoUpdateAnimBg="0"/>
      <p:bldP spid="18" grpId="0" build="p" autoUpdateAnimBg="0"/>
      <p:bldP spid="19" grpId="0" build="p" autoUpdateAnimBg="0"/>
      <p:bldP spid="25" grpId="0" build="p" autoUpdateAnimBg="0"/>
      <p:bldP spid="26" grpId="0" build="p" autoUpdateAnimBg="0"/>
      <p:bldP spid="29" grpId="0" build="p" autoUpdateAnimBg="0"/>
      <p:bldP spid="30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522">
            <a:extLst>
              <a:ext uri="{FF2B5EF4-FFF2-40B4-BE49-F238E27FC236}">
                <a16:creationId xmlns:a16="http://schemas.microsoft.com/office/drawing/2014/main" id="{A9C91A51-2B68-F583-7C17-D7674763C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8EC"/>
              </a:clrFrom>
              <a:clrTo>
                <a:srgbClr val="FAF8E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43472" y="2850603"/>
            <a:ext cx="38100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 descr="t523">
            <a:extLst>
              <a:ext uri="{FF2B5EF4-FFF2-40B4-BE49-F238E27FC236}">
                <a16:creationId xmlns:a16="http://schemas.microsoft.com/office/drawing/2014/main" id="{A97BCBF8-4685-5911-79E8-83A4CDB2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1E2"/>
              </a:clrFrom>
              <a:clrTo>
                <a:srgbClr val="F4F1E2">
                  <a:alpha val="0"/>
                </a:srgbClr>
              </a:clrTo>
            </a:clrChange>
            <a:lum contrast="12000"/>
          </a:blip>
          <a:srcRect/>
          <a:stretch>
            <a:fillRect/>
          </a:stretch>
        </p:blipFill>
        <p:spPr bwMode="auto">
          <a:xfrm>
            <a:off x="6456040" y="2564904"/>
            <a:ext cx="4191000" cy="34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DAE4E3DD-381C-AA86-9448-3EB6A7D4F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1386483"/>
            <a:ext cx="3924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Nyquist</a:t>
            </a:r>
            <a:r>
              <a:rPr lang="zh-CN" altLang="en-US" sz="2800" b="1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图的绘制</a:t>
            </a:r>
          </a:p>
        </p:txBody>
      </p:sp>
    </p:spTree>
    <p:extLst>
      <p:ext uri="{BB962C8B-B14F-4D97-AF65-F5344CB8AC3E}">
        <p14:creationId xmlns:p14="http://schemas.microsoft.com/office/powerpoint/2010/main" val="848233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0">
            <a:extLst>
              <a:ext uri="{FF2B5EF4-FFF2-40B4-BE49-F238E27FC236}">
                <a16:creationId xmlns:a16="http://schemas.microsoft.com/office/drawing/2014/main" id="{331ECAB5-E3A7-D4E3-6A58-1C449F669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301091"/>
              </p:ext>
            </p:extLst>
          </p:nvPr>
        </p:nvGraphicFramePr>
        <p:xfrm>
          <a:off x="1919536" y="2002624"/>
          <a:ext cx="7055129" cy="2357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84120" imgH="977760" progId="">
                  <p:embed/>
                </p:oleObj>
              </mc:Choice>
              <mc:Fallback>
                <p:oleObj name="Equation" r:id="rId2" imgW="2184120" imgH="977760" progId="">
                  <p:embed/>
                  <p:pic>
                    <p:nvPicPr>
                      <p:cNvPr id="27136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6" y="2002624"/>
                        <a:ext cx="7055129" cy="2357454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effectLst>
                        <a:outerShdw dist="45791" dir="2021404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5" descr="t524">
            <a:extLst>
              <a:ext uri="{FF2B5EF4-FFF2-40B4-BE49-F238E27FC236}">
                <a16:creationId xmlns:a16="http://schemas.microsoft.com/office/drawing/2014/main" id="{5F7C185E-BB40-4A42-46C0-D902DB20F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4F4E8"/>
              </a:clrFrom>
              <a:clrTo>
                <a:srgbClr val="F4F4E8">
                  <a:alpha val="0"/>
                </a:srgbClr>
              </a:clrTo>
            </a:clrChange>
            <a:lum contrast="18000"/>
          </a:blip>
          <a:srcRect/>
          <a:stretch>
            <a:fillRect/>
          </a:stretch>
        </p:blipFill>
        <p:spPr bwMode="auto">
          <a:xfrm>
            <a:off x="1631503" y="4537436"/>
            <a:ext cx="7162800" cy="234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9BEFB5B7-D549-F7B1-A910-42A90121C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1359225"/>
            <a:ext cx="4140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系统开环频率特性</a:t>
            </a:r>
          </a:p>
        </p:txBody>
      </p:sp>
    </p:spTree>
    <p:extLst>
      <p:ext uri="{BB962C8B-B14F-4D97-AF65-F5344CB8AC3E}">
        <p14:creationId xmlns:p14="http://schemas.microsoft.com/office/powerpoint/2010/main" val="767430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525">
            <a:extLst>
              <a:ext uri="{FF2B5EF4-FFF2-40B4-BE49-F238E27FC236}">
                <a16:creationId xmlns:a16="http://schemas.microsoft.com/office/drawing/2014/main" id="{CC1B4658-7605-A5C6-B14A-9552ED49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BF9EC"/>
              </a:clrFrom>
              <a:clrTo>
                <a:srgbClr val="FBF9E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27648" y="1894707"/>
            <a:ext cx="4648200" cy="190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 descr="t526">
            <a:extLst>
              <a:ext uri="{FF2B5EF4-FFF2-40B4-BE49-F238E27FC236}">
                <a16:creationId xmlns:a16="http://schemas.microsoft.com/office/drawing/2014/main" id="{046D6D57-411B-6CF0-8E7B-B228B9D0A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1EFE3"/>
              </a:clrFrom>
              <a:clrTo>
                <a:srgbClr val="F1EFE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27648" y="3933056"/>
            <a:ext cx="4724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DFED6F0F-5B38-D903-E6F5-F1163BB7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1412875"/>
            <a:ext cx="3781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最小相位系统</a:t>
            </a:r>
          </a:p>
        </p:txBody>
      </p:sp>
    </p:spTree>
    <p:extLst>
      <p:ext uri="{BB962C8B-B14F-4D97-AF65-F5344CB8AC3E}">
        <p14:creationId xmlns:p14="http://schemas.microsoft.com/office/powerpoint/2010/main" val="417134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Box 5"/>
          <p:cNvSpPr txBox="1">
            <a:spLocks noChangeArrowheads="1"/>
          </p:cNvSpPr>
          <p:nvPr/>
        </p:nvSpPr>
        <p:spPr bwMode="auto">
          <a:xfrm>
            <a:off x="425344" y="1396129"/>
            <a:ext cx="3604681" cy="56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频域和时域的关系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EDED0B-B5C0-3D33-0C78-0E40478D4DDE}"/>
              </a:ext>
            </a:extLst>
          </p:cNvPr>
          <p:cNvSpPr txBox="1"/>
          <p:nvPr/>
        </p:nvSpPr>
        <p:spPr>
          <a:xfrm>
            <a:off x="414943" y="1962951"/>
            <a:ext cx="11305256" cy="1002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   对于稳定的线性因果系统：若输入量为正弦信号，则系统的稳态输出必为同频率（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）的正弦信号，改变的只有幅值（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）和相位（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）。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6B7EA9-F105-4C02-E459-4A80055AC489}"/>
              </a:ext>
            </a:extLst>
          </p:cNvPr>
          <p:cNvSpPr txBox="1"/>
          <p:nvPr/>
        </p:nvSpPr>
        <p:spPr>
          <a:xfrm>
            <a:off x="5873385" y="2998898"/>
            <a:ext cx="5767753" cy="336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任意周期输入信号满足满足狄利克莱条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件，则傅里叶变换存在；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任意非周期输入信号满足满足狄利克莱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条件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①②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并在无穷时域内绝对可积，则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傅里叶变换存在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；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任意正弦信号可以由频率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、幅值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相位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唯一确定。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A75FA6C-D39E-17E2-94B0-F44460337428}"/>
              </a:ext>
            </a:extLst>
          </p:cNvPr>
          <p:cNvGrpSpPr/>
          <p:nvPr/>
        </p:nvGrpSpPr>
        <p:grpSpPr>
          <a:xfrm>
            <a:off x="623392" y="3198287"/>
            <a:ext cx="5249993" cy="3096344"/>
            <a:chOff x="695400" y="3126329"/>
            <a:chExt cx="4996646" cy="339385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DE2670B-D5F9-7E3C-8186-0C259497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400" y="3126329"/>
              <a:ext cx="4996646" cy="339385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2B89770-7A91-C53E-8B99-F078E35623EB}"/>
                    </a:ext>
                  </a:extLst>
                </p14:cNvPr>
                <p14:cNvContentPartPr/>
                <p14:nvPr/>
              </p14:nvContentPartPr>
              <p14:xfrm>
                <a:off x="3168000" y="6039120"/>
                <a:ext cx="509400" cy="1846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2B89770-7A91-C53E-8B99-F078E35623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05000" y="5976120"/>
                  <a:ext cx="635040" cy="31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3487DAEB-5ABC-223D-8112-AB40944004C8}"/>
                  </a:ext>
                </a:extLst>
              </p14:cNvPr>
              <p14:cNvContentPartPr/>
              <p14:nvPr/>
            </p14:nvContentPartPr>
            <p14:xfrm>
              <a:off x="12664080" y="2524440"/>
              <a:ext cx="360" cy="3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3487DAEB-5ABC-223D-8112-AB40944004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601080" y="246144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标题 5">
            <a:extLst>
              <a:ext uri="{FF2B5EF4-FFF2-40B4-BE49-F238E27FC236}">
                <a16:creationId xmlns:a16="http://schemas.microsoft.com/office/drawing/2014/main" id="{F796DE08-21F2-7244-A7EA-CDB7038741C2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5.1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频率响应法的基本概念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3079">
            <a:extLst>
              <a:ext uri="{FF2B5EF4-FFF2-40B4-BE49-F238E27FC236}">
                <a16:creationId xmlns:a16="http://schemas.microsoft.com/office/drawing/2014/main" id="{B6AC348C-6913-0861-4800-800801007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592" y="6311377"/>
            <a:ext cx="193603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频域时域关系示意图</a:t>
            </a:r>
          </a:p>
        </p:txBody>
      </p:sp>
    </p:spTree>
    <p:extLst>
      <p:ext uri="{BB962C8B-B14F-4D97-AF65-F5344CB8AC3E}">
        <p14:creationId xmlns:p14="http://schemas.microsoft.com/office/powerpoint/2010/main" val="304200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425" y="1412875"/>
            <a:ext cx="11161713" cy="5214974"/>
          </a:xfrm>
          <a:noFill/>
        </p:spPr>
        <p:txBody>
          <a:bodyPr/>
          <a:lstStyle/>
          <a:p>
            <a:r>
              <a:rPr lang="zh-CN" altLang="en-US" sz="32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频率特性的物理意义：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频率特性描述了在不同频率下系统传递正弦信号的能力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9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</a:pPr>
            <a:r>
              <a:rPr lang="zh-CN" altLang="en-US" sz="32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频率响应法的基本思想和物理意义：</a:t>
            </a:r>
            <a:endParaRPr lang="en-US" altLang="zh-CN" sz="3200" b="1" dirty="0">
              <a:solidFill>
                <a:srgbClr val="FF33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700"/>
              </a:lnSpc>
            </a:pPr>
            <a:r>
              <a:rPr lang="en-US" altLang="zh-CN" sz="32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2400" b="1" dirty="0">
                <a:solidFill>
                  <a:srgbClr val="5C26F4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基本思想：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将控制系统变量视为信号，每一个信号通过傅里叶分解可视为由不同频率的正弦信号所合成，线性系统各</a:t>
            </a:r>
            <a:r>
              <a:rPr lang="zh-CN" altLang="en-US" b="1" dirty="0">
                <a:solidFill>
                  <a:srgbClr val="FF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变量的运动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就是系统对各</a:t>
            </a:r>
            <a:r>
              <a:rPr lang="zh-CN" altLang="en-US" b="1" dirty="0">
                <a:solidFill>
                  <a:srgbClr val="FF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不同频率信号响应叠加的结果。</a:t>
            </a:r>
            <a:endParaRPr lang="en-US" altLang="zh-CN" b="1" dirty="0">
              <a:solidFill>
                <a:srgbClr val="FF33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ts val="3700"/>
              </a:lnSpc>
            </a:pPr>
            <a:r>
              <a:rPr lang="en-US" altLang="zh-CN" sz="32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sz="2400" b="1" dirty="0">
                <a:solidFill>
                  <a:srgbClr val="5C26F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物理意义：</a:t>
            </a:r>
            <a:r>
              <a:rPr kumimoji="1" lang="zh-CN" altLang="en-US" sz="2400" b="1" kern="0" dirty="0">
                <a:latin typeface="仿宋" panose="02010609060101010101" pitchFamily="49" charset="-122"/>
                <a:ea typeface="仿宋" panose="02010609060101010101" pitchFamily="49" charset="-122"/>
              </a:rPr>
              <a:t>控制系统的运动就是信号沿各个相关环节传递和变换的过程：每个信号含有不同频率的正弦</a:t>
            </a:r>
            <a:r>
              <a:rPr lang="zh-CN" altLang="en-US" sz="2400" b="1" kern="0" dirty="0">
                <a:latin typeface="仿宋" panose="02010609060101010101" pitchFamily="49" charset="-122"/>
                <a:ea typeface="仿宋" panose="02010609060101010101" pitchFamily="49" charset="-122"/>
              </a:rPr>
              <a:t>分量，这些不同频率的正弦信号在不同环节的传递和变换过程中，其</a:t>
            </a:r>
            <a:r>
              <a:rPr lang="zh-CN" altLang="en-US" b="1" kern="0" dirty="0">
                <a:solidFill>
                  <a:srgbClr val="FF33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振幅和相位的变化规律不同</a:t>
            </a:r>
            <a:r>
              <a:rPr lang="zh-CN" altLang="en-US" sz="2400" b="1" kern="0" dirty="0">
                <a:latin typeface="仿宋" panose="02010609060101010101" pitchFamily="49" charset="-122"/>
                <a:ea typeface="仿宋" panose="02010609060101010101" pitchFamily="49" charset="-122"/>
              </a:rPr>
              <a:t>，从而产生不同形式的运动。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ts val="3700"/>
              </a:lnSpc>
            </a:pPr>
            <a:r>
              <a:rPr lang="en-US" altLang="zh-CN" sz="32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endParaRPr lang="zh-CN" altLang="en-US" sz="3200" b="1" dirty="0">
              <a:solidFill>
                <a:srgbClr val="FF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ts val="3700"/>
              </a:lnSpc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A59CFFBD-4688-696C-1A9E-7272E49B02E8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5.1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频率响应法的基本概念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96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Box 5"/>
          <p:cNvSpPr txBox="1">
            <a:spLocks noChangeArrowheads="1"/>
          </p:cNvSpPr>
          <p:nvPr/>
        </p:nvSpPr>
        <p:spPr bwMode="auto">
          <a:xfrm>
            <a:off x="479425" y="1287354"/>
            <a:ext cx="11233200" cy="171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频率响应的定义：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  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线性系统在输入正弦信号时，其稳态输出随着频率（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=0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∞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）变化的规律，称为该系统的频率响应。</a:t>
            </a:r>
          </a:p>
        </p:txBody>
      </p:sp>
      <p:sp>
        <p:nvSpPr>
          <p:cNvPr id="68" name="Text Box 6"/>
          <p:cNvSpPr txBox="1">
            <a:spLocks noChangeArrowheads="1"/>
          </p:cNvSpPr>
          <p:nvPr/>
        </p:nvSpPr>
        <p:spPr bwMode="auto">
          <a:xfrm>
            <a:off x="407368" y="2996952"/>
            <a:ext cx="11233770" cy="362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正弦输入信号的频率响应</a:t>
            </a:r>
            <a:r>
              <a:rPr kumimoji="0" lang="zh-CN" altLang="en-US" sz="32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线性系统在输入正弦信号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)=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时，稳态输出与输入是同频率正弦信号：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0"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Times New Roman" panose="02020603050405020304" pitchFamily="18" charset="0"/>
              </a:rPr>
              <a:t>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输出正弦信号与输入正弦信号的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幅值之比为频率特性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的幅值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)|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称为幅频特性；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②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输出正弦信号与输入正弦信号的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相位之差是频率特性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的相位∠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  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称为相频特性；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③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频率特性函数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)=|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)|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∠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可见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 |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ω→s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5">
            <a:extLst>
              <a:ext uri="{FF2B5EF4-FFF2-40B4-BE49-F238E27FC236}">
                <a16:creationId xmlns:a16="http://schemas.microsoft.com/office/drawing/2014/main" id="{82949FCE-BB40-468D-C55D-1ED96A3DF409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5.1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频率响应法的基本概念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18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8EE59469-F401-E937-8FB5-501E378472B8}"/>
              </a:ext>
            </a:extLst>
          </p:cNvPr>
          <p:cNvSpPr txBox="1"/>
          <p:nvPr/>
        </p:nvSpPr>
        <p:spPr>
          <a:xfrm>
            <a:off x="-31170" y="3254294"/>
            <a:ext cx="11161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不妨假设所有极点为互异负实数单根。当输入信号为</a:t>
            </a:r>
            <a:r>
              <a:rPr lang="en-US" altLang="zh-CN" sz="20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sin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ωt</a:t>
            </a:r>
            <a:r>
              <a:rPr lang="zh-CN" altLang="en-US" sz="20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时，有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8A61C1E-6755-168D-B278-48591D97AF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796937"/>
              </p:ext>
            </p:extLst>
          </p:nvPr>
        </p:nvGraphicFramePr>
        <p:xfrm>
          <a:off x="3737840" y="2460704"/>
          <a:ext cx="4032448" cy="742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70000" imgH="380880" progId="Equation.DSMT4">
                  <p:embed/>
                </p:oleObj>
              </mc:Choice>
              <mc:Fallback>
                <p:oleObj name="Equation" r:id="rId2" imgW="2070000" imgH="3808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B5F2626-5D34-BC8D-331F-D5ABBBDD4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7840" y="2460704"/>
                        <a:ext cx="4032448" cy="742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5585E6BC-B0D4-C52E-CCAE-7EC8CF5A81B0}"/>
              </a:ext>
            </a:extLst>
          </p:cNvPr>
          <p:cNvSpPr txBox="1"/>
          <p:nvPr/>
        </p:nvSpPr>
        <p:spPr>
          <a:xfrm>
            <a:off x="1464" y="2060594"/>
            <a:ext cx="11161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设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稳定</a:t>
            </a:r>
            <a:r>
              <a:rPr lang="en-US" altLang="zh-CN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阶系统的传递函数为：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1829FB95-A3E2-4D0A-C2A5-2B4ED8CFA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885196"/>
              </p:ext>
            </p:extLst>
          </p:nvPr>
        </p:nvGraphicFramePr>
        <p:xfrm>
          <a:off x="3800136" y="3708356"/>
          <a:ext cx="3816424" cy="77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66600" imgH="380880" progId="Equation.DSMT4">
                  <p:embed/>
                </p:oleObj>
              </mc:Choice>
              <mc:Fallback>
                <p:oleObj name="Equation" r:id="rId4" imgW="18666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00136" y="3708356"/>
                        <a:ext cx="3816424" cy="77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8A203489-5633-54C2-4C8D-D02042CDE209}"/>
              </a:ext>
            </a:extLst>
          </p:cNvPr>
          <p:cNvSpPr txBox="1"/>
          <p:nvPr/>
        </p:nvSpPr>
        <p:spPr>
          <a:xfrm>
            <a:off x="-31170" y="4436360"/>
            <a:ext cx="11161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则输出信号的拉普拉斯变换为：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64D2B041-1D52-8DA1-D369-E89C911A3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095122"/>
              </p:ext>
            </p:extLst>
          </p:nvPr>
        </p:nvGraphicFramePr>
        <p:xfrm>
          <a:off x="3800136" y="4838222"/>
          <a:ext cx="5201360" cy="780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39800" imgH="380880" progId="Equation.DSMT4">
                  <p:embed/>
                </p:oleObj>
              </mc:Choice>
              <mc:Fallback>
                <p:oleObj name="Equation" r:id="rId6" imgW="2539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00136" y="4838222"/>
                        <a:ext cx="5201360" cy="780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660DC1CF-EB23-EB1F-7F15-F66ABCCC83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118443"/>
              </p:ext>
            </p:extLst>
          </p:nvPr>
        </p:nvGraphicFramePr>
        <p:xfrm>
          <a:off x="4367808" y="5732537"/>
          <a:ext cx="4620513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22280" imgH="380880" progId="Equation.DSMT4">
                  <p:embed/>
                </p:oleObj>
              </mc:Choice>
              <mc:Fallback>
                <p:oleObj name="Equation" r:id="rId8" imgW="22222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7808" y="5732537"/>
                        <a:ext cx="4620513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5">
            <a:extLst>
              <a:ext uri="{FF2B5EF4-FFF2-40B4-BE49-F238E27FC236}">
                <a16:creationId xmlns:a16="http://schemas.microsoft.com/office/drawing/2014/main" id="{C69CD749-F353-59F8-E298-899214C854A0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5.1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频率响应法的基本概念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8C38AE99-2760-1CD3-AF66-179B9E752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00" y="1276262"/>
            <a:ext cx="11233200" cy="737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频率特性函数推导</a:t>
            </a:r>
            <a:r>
              <a:rPr kumimoji="0" lang="en-US" altLang="zh-CN" sz="4800" b="1" baseline="30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*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31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8E8BF8E-120F-22DB-94BC-7B4684B43159}"/>
              </a:ext>
            </a:extLst>
          </p:cNvPr>
          <p:cNvSpPr txBox="1"/>
          <p:nvPr/>
        </p:nvSpPr>
        <p:spPr>
          <a:xfrm>
            <a:off x="479425" y="2435853"/>
            <a:ext cx="11161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其中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E29518F-44B4-1093-4228-DA71E7110C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802737"/>
              </p:ext>
            </p:extLst>
          </p:nvPr>
        </p:nvGraphicFramePr>
        <p:xfrm>
          <a:off x="2063552" y="2861992"/>
          <a:ext cx="9009062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51080" imgH="850680" progId="Equation.DSMT4">
                  <p:embed/>
                </p:oleObj>
              </mc:Choice>
              <mc:Fallback>
                <p:oleObj name="Equation" r:id="rId2" imgW="4051080" imgH="85068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AB21DA13-64B5-DEA5-4DCF-C2601917C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3552" y="2861992"/>
                        <a:ext cx="9009062" cy="189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3C945E8-63DB-BE95-596A-F12256A47AAD}"/>
              </a:ext>
            </a:extLst>
          </p:cNvPr>
          <p:cNvSpPr txBox="1"/>
          <p:nvPr/>
        </p:nvSpPr>
        <p:spPr>
          <a:xfrm>
            <a:off x="407368" y="4778363"/>
            <a:ext cx="11161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系统的稳态响应为：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44EA16A-B7CA-FCB1-9258-A2548264CB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348018"/>
              </p:ext>
            </p:extLst>
          </p:nvPr>
        </p:nvGraphicFramePr>
        <p:xfrm>
          <a:off x="3719736" y="5229101"/>
          <a:ext cx="49339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840" imgH="609480" progId="Equation.DSMT4">
                  <p:embed/>
                </p:oleObj>
              </mc:Choice>
              <mc:Fallback>
                <p:oleObj name="Equation" r:id="rId4" imgW="224784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9736" y="5229101"/>
                        <a:ext cx="493395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5">
            <a:extLst>
              <a:ext uri="{FF2B5EF4-FFF2-40B4-BE49-F238E27FC236}">
                <a16:creationId xmlns:a16="http://schemas.microsoft.com/office/drawing/2014/main" id="{312CD12F-1728-30FA-77D3-3EC38BC308F7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5.1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频率响应法的基本概念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125228-7AA0-2970-4829-405CE9D6230A}"/>
              </a:ext>
            </a:extLst>
          </p:cNvPr>
          <p:cNvSpPr txBox="1"/>
          <p:nvPr/>
        </p:nvSpPr>
        <p:spPr>
          <a:xfrm>
            <a:off x="479425" y="1412776"/>
            <a:ext cx="11161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2000" b="1" i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→∞时，闭环极点对应的自由响应全部为零，故稳态响应为：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99B75F5-2FE8-C6F0-31E5-1C6FFCA9A9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30772"/>
              </p:ext>
            </p:extLst>
          </p:nvPr>
        </p:nvGraphicFramePr>
        <p:xfrm>
          <a:off x="4407743" y="1945053"/>
          <a:ext cx="3557935" cy="536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00200" imgH="241200" progId="Equation.DSMT4">
                  <p:embed/>
                </p:oleObj>
              </mc:Choice>
              <mc:Fallback>
                <p:oleObj name="Equation" r:id="rId6" imgW="1600200" imgH="2412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AB21DA13-64B5-DEA5-4DCF-C2601917C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07743" y="1945053"/>
                        <a:ext cx="3557935" cy="536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051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424" y="1412776"/>
            <a:ext cx="11161713" cy="3024336"/>
          </a:xfrm>
        </p:spPr>
        <p:txBody>
          <a:bodyPr/>
          <a:lstStyle/>
          <a:p>
            <a:pPr algn="just"/>
            <a:r>
              <a:rPr lang="zh-CN" altLang="en-US" sz="32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频率响应法的特点：</a:t>
            </a:r>
            <a:endParaRPr lang="en-US" altLang="zh-CN" sz="3200" b="1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ts val="32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物理意义鲜明</a:t>
            </a:r>
            <a:r>
              <a:rPr lang="en-US" altLang="zh-CN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2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可以</a:t>
            </a:r>
            <a:r>
              <a:rPr lang="zh-CN" altLang="en-US" b="1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用实验的方法测出系统的频率特性</a:t>
            </a:r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，求得传递函数或其他形式  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</a:pPr>
            <a:r>
              <a:rPr lang="en-US" altLang="zh-CN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的数学模型，对于难于机理建模的复杂系统更有意义</a:t>
            </a:r>
            <a:r>
              <a:rPr lang="en-US" altLang="zh-CN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2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图解方法：形象直观，计算量小；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④</a:t>
            </a:r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仅适用于线性定常系统，且是一种近似方法。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b="1" dirty="0">
              <a:latin typeface="黑体" panose="02010609060101010101" pitchFamily="49" charset="-122"/>
              <a:ea typeface="黑体" panose="02010609060101010101" pitchFamily="49" charset="-122"/>
              <a:cs typeface="Times New Roman" pitchFamily="18" charset="0"/>
            </a:endParaRPr>
          </a:p>
          <a:p>
            <a:pPr algn="just"/>
            <a:r>
              <a:rPr lang="zh-CN" altLang="en-US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 </a:t>
            </a:r>
            <a:endParaRPr lang="en-US" altLang="zh-CN" dirty="0"/>
          </a:p>
          <a:p>
            <a:pPr algn="just"/>
            <a:endParaRPr lang="zh-CN" altLang="en-US" dirty="0"/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152254D9-2638-36C7-DA54-5FFB7937D94D}"/>
              </a:ext>
            </a:extLst>
          </p:cNvPr>
          <p:cNvSpPr txBox="1">
            <a:spLocks/>
          </p:cNvSpPr>
          <p:nvPr/>
        </p:nvSpPr>
        <p:spPr>
          <a:xfrm>
            <a:off x="263352" y="437723"/>
            <a:ext cx="9144000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5.1 </a:t>
            </a:r>
            <a:r>
              <a:rPr lang="zh-CN" altLang="en-US" sz="3600" b="1" kern="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+mj-cs"/>
              </a:rPr>
              <a:t>频率响应法的基本概念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1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动原理B_冯涛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龙腾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4237789</TotalTime>
  <Words>2166</Words>
  <Application>Microsoft Office PowerPoint</Application>
  <PresentationFormat>宽屏</PresentationFormat>
  <Paragraphs>349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55" baseType="lpstr">
      <vt:lpstr>仿宋</vt:lpstr>
      <vt:lpstr>黑体</vt:lpstr>
      <vt:lpstr>华文仿宋</vt:lpstr>
      <vt:lpstr>华文琥珀</vt:lpstr>
      <vt:lpstr>华文楷体</vt:lpstr>
      <vt:lpstr>华文新魏</vt:lpstr>
      <vt:lpstr>楷体</vt:lpstr>
      <vt:lpstr>幼圆</vt:lpstr>
      <vt:lpstr>Arial</vt:lpstr>
      <vt:lpstr>Tahoma</vt:lpstr>
      <vt:lpstr>Times New Roman</vt:lpstr>
      <vt:lpstr>Wingdings</vt:lpstr>
      <vt:lpstr>Wingdings 2</vt:lpstr>
      <vt:lpstr>Blueprint</vt:lpstr>
      <vt:lpstr>自动原理B_冯涛</vt:lpstr>
      <vt:lpstr>Equation</vt:lpstr>
      <vt:lpstr>MathType 7.0 Equation</vt:lpstr>
      <vt:lpstr>公式</vt:lpstr>
      <vt:lpstr>PowerPoint 演示文稿</vt:lpstr>
      <vt:lpstr>PowerPoint 演示文稿</vt:lpstr>
      <vt:lpstr>第五章：控制系统的频域分析与综合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第四章：控制系统的复数域分析与综合</dc:title>
  <dc:creator>wys</dc:creator>
  <cp:lastModifiedBy>tao feng</cp:lastModifiedBy>
  <cp:revision>543</cp:revision>
  <dcterms:created xsi:type="dcterms:W3CDTF">2000-08-26T06:40:44Z</dcterms:created>
  <dcterms:modified xsi:type="dcterms:W3CDTF">2024-05-05T15:07:07Z</dcterms:modified>
</cp:coreProperties>
</file>